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2" r:id="rId2"/>
  </p:sldMasterIdLst>
  <p:notesMasterIdLst>
    <p:notesMasterId r:id="rId97"/>
  </p:notesMasterIdLst>
  <p:sldIdLst>
    <p:sldId id="2147482854" r:id="rId3"/>
    <p:sldId id="2147482740" r:id="rId4"/>
    <p:sldId id="2147482461" r:id="rId5"/>
    <p:sldId id="403" r:id="rId6"/>
    <p:sldId id="409" r:id="rId7"/>
    <p:sldId id="2134806077" r:id="rId8"/>
    <p:sldId id="386" r:id="rId9"/>
    <p:sldId id="2134805393" r:id="rId10"/>
    <p:sldId id="503" r:id="rId11"/>
    <p:sldId id="2134805394" r:id="rId12"/>
    <p:sldId id="2134809001" r:id="rId13"/>
    <p:sldId id="2147482590" r:id="rId14"/>
    <p:sldId id="2147482594" r:id="rId15"/>
    <p:sldId id="2147482592" r:id="rId16"/>
    <p:sldId id="2147482595" r:id="rId17"/>
    <p:sldId id="2147482597" r:id="rId18"/>
    <p:sldId id="2147482596" r:id="rId19"/>
    <p:sldId id="2147482844" r:id="rId20"/>
    <p:sldId id="2147482846" r:id="rId21"/>
    <p:sldId id="2147482848" r:id="rId22"/>
    <p:sldId id="599" r:id="rId23"/>
    <p:sldId id="601" r:id="rId24"/>
    <p:sldId id="2147482813" r:id="rId25"/>
    <p:sldId id="2147482821" r:id="rId26"/>
    <p:sldId id="2147482815" r:id="rId27"/>
    <p:sldId id="2147482822" r:id="rId28"/>
    <p:sldId id="2147482818" r:id="rId29"/>
    <p:sldId id="2147482824" r:id="rId30"/>
    <p:sldId id="2147482816" r:id="rId31"/>
    <p:sldId id="2147482823" r:id="rId32"/>
    <p:sldId id="2147482463" r:id="rId33"/>
    <p:sldId id="2147482820" r:id="rId34"/>
    <p:sldId id="2147482858" r:id="rId35"/>
    <p:sldId id="2147482814" r:id="rId36"/>
    <p:sldId id="2147482825" r:id="rId37"/>
    <p:sldId id="2147482819" r:id="rId38"/>
    <p:sldId id="2147482826" r:id="rId39"/>
    <p:sldId id="2147482859" r:id="rId40"/>
    <p:sldId id="2147482817" r:id="rId41"/>
    <p:sldId id="2147482843" r:id="rId42"/>
    <p:sldId id="2147482756" r:id="rId43"/>
    <p:sldId id="610" r:id="rId44"/>
    <p:sldId id="2147482483" r:id="rId45"/>
    <p:sldId id="2147482760" r:id="rId46"/>
    <p:sldId id="612" r:id="rId47"/>
    <p:sldId id="2147482484" r:id="rId48"/>
    <p:sldId id="2147482485" r:id="rId49"/>
    <p:sldId id="615" r:id="rId50"/>
    <p:sldId id="2147482486" r:id="rId51"/>
    <p:sldId id="2147482761" r:id="rId52"/>
    <p:sldId id="2147482768" r:id="rId53"/>
    <p:sldId id="2147482478" r:id="rId54"/>
    <p:sldId id="620" r:id="rId55"/>
    <p:sldId id="2147482490" r:id="rId56"/>
    <p:sldId id="2147482828" r:id="rId57"/>
    <p:sldId id="2147482829" r:id="rId58"/>
    <p:sldId id="2147482831" r:id="rId59"/>
    <p:sldId id="2147482830" r:id="rId60"/>
    <p:sldId id="2147482832" r:id="rId61"/>
    <p:sldId id="2147482833" r:id="rId62"/>
    <p:sldId id="2147482834" r:id="rId63"/>
    <p:sldId id="2147482835" r:id="rId64"/>
    <p:sldId id="2147482622" r:id="rId65"/>
    <p:sldId id="2147482860" r:id="rId66"/>
    <p:sldId id="2147482862" r:id="rId67"/>
    <p:sldId id="2147482861" r:id="rId68"/>
    <p:sldId id="2147482863" r:id="rId69"/>
    <p:sldId id="2147482851" r:id="rId70"/>
    <p:sldId id="2147482864" r:id="rId71"/>
    <p:sldId id="2147482643" r:id="rId72"/>
    <p:sldId id="2147482644" r:id="rId73"/>
    <p:sldId id="2147482865" r:id="rId74"/>
    <p:sldId id="2147482646" r:id="rId75"/>
    <p:sldId id="2147482647" r:id="rId76"/>
    <p:sldId id="2147482648" r:id="rId77"/>
    <p:sldId id="2147482763" r:id="rId78"/>
    <p:sldId id="2147482840" r:id="rId79"/>
    <p:sldId id="2147482838" r:id="rId80"/>
    <p:sldId id="2147482764" r:id="rId81"/>
    <p:sldId id="2147482866" r:id="rId82"/>
    <p:sldId id="2147482867" r:id="rId83"/>
    <p:sldId id="2147482692" r:id="rId84"/>
    <p:sldId id="2147482693" r:id="rId85"/>
    <p:sldId id="2147482698" r:id="rId86"/>
    <p:sldId id="2147482856" r:id="rId87"/>
    <p:sldId id="2147482857" r:id="rId88"/>
    <p:sldId id="2147482697" r:id="rId89"/>
    <p:sldId id="2147482580" r:id="rId90"/>
    <p:sldId id="2147482709" r:id="rId91"/>
    <p:sldId id="2147482581" r:id="rId92"/>
    <p:sldId id="2147482582" r:id="rId93"/>
    <p:sldId id="2147482584" r:id="rId94"/>
    <p:sldId id="700" r:id="rId95"/>
    <p:sldId id="701" r:id="rId96"/>
  </p:sldIdLst>
  <p:sldSz cx="13716000" cy="10287000"/>
  <p:notesSz cx="6858000" cy="9144000"/>
  <p:embeddedFontLst>
    <p:embeddedFont>
      <p:font typeface="Carelia" panose="020B0604020202020204" charset="0"/>
      <p:regular r:id="rId98"/>
    </p:embeddedFont>
    <p:embeddedFont>
      <p:font typeface="Dosis" pitchFamily="2" charset="0"/>
      <p:regular r:id="rId99"/>
      <p:bold r:id="rId100"/>
    </p:embeddedFont>
    <p:embeddedFont>
      <p:font typeface="Microsoft Uighur" panose="02000000000000000000" pitchFamily="2" charset="-78"/>
      <p:regular r:id="rId101"/>
      <p:bold r:id="rId10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5968"/>
    <a:srgbClr val="A1413E"/>
    <a:srgbClr val="106585"/>
    <a:srgbClr val="829D4A"/>
    <a:srgbClr val="CA7732"/>
    <a:srgbClr val="FCBF18"/>
    <a:srgbClr val="3D8FA5"/>
    <a:srgbClr val="000000"/>
    <a:srgbClr val="0097B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 autoAdjust="0"/>
    <p:restoredTop sz="95226" autoAdjust="0"/>
  </p:normalViewPr>
  <p:slideViewPr>
    <p:cSldViewPr>
      <p:cViewPr varScale="1">
        <p:scale>
          <a:sx n="55" d="100"/>
          <a:sy n="55" d="100"/>
        </p:scale>
        <p:origin x="1397" y="53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22579"/>
    </p:cViewPr>
  </p:sorterViewPr>
  <p:notesViewPr>
    <p:cSldViewPr>
      <p:cViewPr>
        <p:scale>
          <a:sx n="80" d="100"/>
          <a:sy n="80" d="100"/>
        </p:scale>
        <p:origin x="2755" y="-4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5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2.fntdata"/><Relationship Id="rId10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3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54976A81-8849-4F35-8359-AD67C3A6D20C}" type="datetimeFigureOut">
              <a:rPr lang="fr-MA" smtClean="0"/>
              <a:pPr/>
              <a:t>26/09/2025</a:t>
            </a:fld>
            <a:endParaRPr lang="fr-MA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MA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osis" pitchFamily="2" charset="0"/>
              </a:defRPr>
            </a:lvl1pPr>
          </a:lstStyle>
          <a:p>
            <a:endParaRPr lang="fr-MA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osis" pitchFamily="2" charset="0"/>
              </a:defRPr>
            </a:lvl1pPr>
          </a:lstStyle>
          <a:p>
            <a:fld id="{BA0AE87F-B08A-4342-80EC-80A3A2B8D41A}" type="slidenum">
              <a:rPr lang="fr-MA" smtClean="0"/>
              <a:pPr/>
              <a:t>‹N°›</a:t>
            </a:fld>
            <a:endParaRPr lang="fr-MA" dirty="0"/>
          </a:p>
        </p:txBody>
      </p:sp>
    </p:spTree>
    <p:extLst>
      <p:ext uri="{BB962C8B-B14F-4D97-AF65-F5344CB8AC3E}">
        <p14:creationId xmlns:p14="http://schemas.microsoft.com/office/powerpoint/2010/main" val="179087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osis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0AE87F-B08A-4342-80EC-80A3A2B8D41A}" type="slidenum">
              <a:rPr kumimoji="0" lang="fr-M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M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108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6275-916D-DD35-CD22-A2F9B6B2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CE4500-7560-734C-E444-F79951340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4220252-3CA6-DFCF-E4A2-6A6E29E45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43DC83-A521-6302-053B-26554D03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480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E184D-6BED-B160-BDCA-5047B199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CC5A62-AFFF-ECF2-FBDD-45F6A8927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F751456-88A8-1175-D469-B4A0C5207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3ED9E4-EF62-9643-D961-274A0CE5E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78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B5898-E3A0-9F96-ADB8-1CBCA236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3C3DEAF-E85F-7ABB-22AD-F149C37E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0C3D88-E7A4-8C18-D3FE-8E3962E8E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3451D3-4C72-D062-2D27-FD5B64456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177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5752A-396C-9F91-0C33-E5AB08A11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BCB0BE-3B96-57CD-47BD-EB3F132582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B9E79B-896A-F4EC-2C21-508B43993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D1A34F-F062-1686-7CF3-4B0A4EE96B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376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EDCA-A8AB-77EF-5B57-951B4529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171A95C-F995-F10D-1A9D-FB7346E40B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2ABF02-1BBC-EBFD-6EA4-531045AF2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3E273B-BC45-1D19-D108-CE114310B8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63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AFF21-B47F-A94A-B9B6-DA0103C19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0998ED-3193-F19B-139E-0821AA4A0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2BAE72-06DF-9F73-8439-E025D1F47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B66EC7-2EDE-3A13-A020-EA2EF5667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58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DBCC3-15C7-20E2-A0F2-EADACC5D3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7EDAAB9-F026-853D-481C-80E9A00B4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4BB0211-8EC6-565B-95B9-C35F698CB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E7455A-08BE-E4CF-562D-06F5A46E9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90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39E87-8A7D-DDB5-8C01-0DE6FEE4F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373202D-840A-10B0-647A-BDCC40094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3F9A689-BBB4-72C6-D582-78B2DC7A2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E2BDC-AC2E-9F86-9BE9-7D0C3B5850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596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D93C-3573-1AEB-5F26-86CBCBB7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A858BDF-5FB6-5A32-39F9-63BA11D4E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91DF38D-802D-AF8D-DA92-49EF7ADBF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41A861-D683-0529-6284-ABDBC206C0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437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D70-9B5A-1174-EA39-FF6DB66F1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972709-0C9A-2CD1-3E97-31118B607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0BC3C5D-12A8-B9AB-A61C-AC6FD6D4B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72BE60-EB94-2CB6-9F4F-69A402A8FF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79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E141-9B33-0B0E-3563-1BD44BABD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956D45-5D2D-96D5-A00B-9126F46AE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E22A409-C6E9-9481-D2A3-8FA1F8A6B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AA340B-E07A-12C4-CC40-1207918C94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87751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27EBD-FBF0-0AC3-B659-849C1EE74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927D86-164C-3F2C-C521-246D1855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9142F2-A94F-0E96-6F75-36BB7CA30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E47133-7564-A32D-4044-75768973C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843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0FA84-F9CE-0BBB-9113-9F2D35D77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D5E28BA-8DEA-D9E7-6495-C40B2BB869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FCC3699-092E-D34D-0616-05FA9445B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588637-765E-65AC-1946-49C3C0CCEA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1861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7F6A-691B-764E-89FE-E86DB6912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D0B235E-33D9-48BA-027D-56B3482528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85F7C50-467B-5FCE-9573-876C306A7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B76F37-7EB0-986C-BBD2-83A09C79F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529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53F44-89C0-B5F7-C2EF-3282C0B98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CF499CC-C97F-080B-20C1-AA1B928132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13F9D9-D87C-0180-5CF3-0C6D3F331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92BF36-ED29-B60A-7F0A-030DB8502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98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F4803-8C08-DA42-6AB0-F7B29D79E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890AA7B-3681-51D9-E4A0-9EA2BE075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AF31EF7-B258-1881-E985-3AD1EA2CF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FF54351-358A-FAE0-3424-8B0C00537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449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450D-ED69-56A2-A2EC-6727BCE0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E988B5-DEDD-EA8F-BB87-08586D7A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E36BE9-2C70-B8A5-DB07-5BC47F68C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78707B-BE24-7233-C55C-DC3D5B525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961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5594-905B-D3F3-DED0-52E38540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7F4A8CC-BFB4-5CB5-0C05-6310BF1B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52AF215-B889-61A1-5CE5-2DA3D640A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784C43-7E33-7583-1EFC-3DDEF3E2D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772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3EEB8-4185-F26D-DEDF-B26161AC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584B2E-1F22-9478-08AE-50BD4AAC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8098455-D606-3629-9E39-23E55B883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0EDED3-9804-87D5-7FBC-3E1F942793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4730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41C09-604A-C893-93FB-B00334B2E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949F437-2174-CF67-0C9D-2ED12E1B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CF294E-E4D9-7DA7-77A5-57D3AECFD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1A1E48-FE37-7994-37E7-ACE8CAE3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7552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3F4FB-FFC0-A356-13B7-A824A9B46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3484D5F-CCA4-2FF3-3D10-95D42101A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5938123-695C-A04C-2DA0-C9CCB2CAD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85E3EF-8982-C02F-985D-C9948C2536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57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9A12A-70C1-C771-8A00-D2470CBD0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90FDEAC-CA15-7EC2-3F37-7BBBF8ED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ABA7A0-8BE9-E749-E350-8A1F9DEB7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89BF67-9BD8-9B12-F258-D77435887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DA2BCA-FF67-4437-99B0-0AC045A112E9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56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BE76C-D83C-9230-D9B8-F1FDA216D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868C743-0F41-3410-A21F-1B3F14EAEB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6712F1B-F2BD-0723-7ECE-63723B8E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1ECA68-E64A-09A6-6214-F250CE4E3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01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68451-514A-6D1D-8B0F-634C2D779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06163BE-6570-CAF3-233D-DBE0AF5A2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0C9E892-7733-568A-60A8-C11346E4F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E646B4-C1A4-2C8D-87DB-109040CB46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43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61AF0-FF92-8450-4A6D-E2A22FD8C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DBB137E-DE62-85E7-E376-FDCD2E90B5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1655669-C2DC-D86D-2BEA-8CE1F91AB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9A024F-2729-6FAB-D412-5919A13BC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02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44AFE-F6D0-4C2F-2AAF-BC29496C9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0F6620-7B7A-17DD-62BC-610CEEAC8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32CE89-904B-DAF4-3CFA-A49445A7C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DBED08-A16C-1546-C155-9BFF54DC60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95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1CFEF-535B-BAC5-67DD-56BBFDFFA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F86A24-7AE2-15CB-AAA5-36D3D1AEC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03E1518-25FE-04F1-77B1-339D8163C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BFB7A5-C576-08A2-D0DD-20A6F2C05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62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A62FF-C703-445B-FE5A-1019244CE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79570FA-05B6-6046-5719-73E41FC9E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5BCE370-2790-D1B4-7EBD-88CF524B9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7C8665-AAFE-13DB-76F3-EC458CE5B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A2BCA-FF67-4437-99B0-0AC045A112E9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46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43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43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50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2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51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95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00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79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098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5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314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1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1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5"/>
            <a:ext cx="58293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5"/>
            <a:ext cx="302895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1535113"/>
            <a:ext cx="303014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174875"/>
            <a:ext cx="303014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535113"/>
            <a:ext cx="3031331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2174875"/>
            <a:ext cx="3031331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73050"/>
            <a:ext cx="2256235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273055"/>
            <a:ext cx="3833813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435105"/>
            <a:ext cx="2256235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5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Dosis" pitchFamily="2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78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Dosis" pitchFamily="2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osis" pitchFamily="2" charset="0"/>
          <a:ea typeface="+mn-ea"/>
          <a:cs typeface="+mn-cs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Dosis" pitchFamily="2" charset="0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Dosis" pitchFamily="2" charset="0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Dosis" pitchFamily="2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7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5.sv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4.png"/><Relationship Id="rId5" Type="http://schemas.openxmlformats.org/officeDocument/2006/relationships/tags" Target="../tags/tag5.xml"/><Relationship Id="rId10" Type="http://schemas.openxmlformats.org/officeDocument/2006/relationships/image" Target="../media/image3.jpe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2.sv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6.png"/><Relationship Id="rId3" Type="http://schemas.openxmlformats.org/officeDocument/2006/relationships/tags" Target="../tags/tag11.xml"/><Relationship Id="rId21" Type="http://schemas.openxmlformats.org/officeDocument/2006/relationships/image" Target="../media/image19.png"/><Relationship Id="rId7" Type="http://schemas.openxmlformats.org/officeDocument/2006/relationships/notesSlide" Target="../notesSlides/notesSlide2.xml"/><Relationship Id="rId12" Type="http://schemas.openxmlformats.org/officeDocument/2006/relationships/image" Target="../media/image12.png"/><Relationship Id="rId17" Type="http://schemas.openxmlformats.org/officeDocument/2006/relationships/image" Target="../media/image15.png"/><Relationship Id="rId2" Type="http://schemas.openxmlformats.org/officeDocument/2006/relationships/tags" Target="../tags/tag10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1.svg"/><Relationship Id="rId5" Type="http://schemas.openxmlformats.org/officeDocument/2006/relationships/tags" Target="../tags/tag13.xml"/><Relationship Id="rId15" Type="http://schemas.openxmlformats.org/officeDocument/2006/relationships/image" Target="../media/image5.svg"/><Relationship Id="rId10" Type="http://schemas.openxmlformats.org/officeDocument/2006/relationships/image" Target="../media/image10.png"/><Relationship Id="rId19" Type="http://schemas.openxmlformats.org/officeDocument/2006/relationships/image" Target="../media/image17.png"/><Relationship Id="rId4" Type="http://schemas.openxmlformats.org/officeDocument/2006/relationships/tags" Target="../tags/tag12.xml"/><Relationship Id="rId9" Type="http://schemas.openxmlformats.org/officeDocument/2006/relationships/image" Target="../media/image9.svg"/><Relationship Id="rId1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8.png"/><Relationship Id="rId4" Type="http://schemas.openxmlformats.org/officeDocument/2006/relationships/image" Target="../media/image3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8.png"/><Relationship Id="rId4" Type="http://schemas.openxmlformats.org/officeDocument/2006/relationships/image" Target="../media/image32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3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8.png"/><Relationship Id="rId12" Type="http://schemas.openxmlformats.org/officeDocument/2006/relationships/image" Target="../media/image60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3.png"/><Relationship Id="rId11" Type="http://schemas.openxmlformats.org/officeDocument/2006/relationships/image" Target="../media/image59.png"/><Relationship Id="rId5" Type="http://schemas.openxmlformats.org/officeDocument/2006/relationships/image" Target="../media/image32.svg"/><Relationship Id="rId10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57.png"/><Relationship Id="rId1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1.png"/><Relationship Id="rId7" Type="http://schemas.openxmlformats.org/officeDocument/2006/relationships/image" Target="../media/image57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60.jpeg"/><Relationship Id="rId4" Type="http://schemas.openxmlformats.org/officeDocument/2006/relationships/image" Target="../media/image32.svg"/><Relationship Id="rId9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0.png"/><Relationship Id="rId18" Type="http://schemas.openxmlformats.org/officeDocument/2006/relationships/image" Target="../media/image5.svg"/><Relationship Id="rId26" Type="http://schemas.openxmlformats.org/officeDocument/2006/relationships/image" Target="../media/image27.jpeg"/><Relationship Id="rId3" Type="http://schemas.openxmlformats.org/officeDocument/2006/relationships/tags" Target="../tags/tag16.xml"/><Relationship Id="rId21" Type="http://schemas.openxmlformats.org/officeDocument/2006/relationships/image" Target="../media/image22.png"/><Relationship Id="rId7" Type="http://schemas.openxmlformats.org/officeDocument/2006/relationships/tags" Target="../tags/tag20.xml"/><Relationship Id="rId12" Type="http://schemas.openxmlformats.org/officeDocument/2006/relationships/image" Target="../media/image9.svg"/><Relationship Id="rId17" Type="http://schemas.openxmlformats.org/officeDocument/2006/relationships/image" Target="../media/image4.png"/><Relationship Id="rId25" Type="http://schemas.openxmlformats.org/officeDocument/2006/relationships/image" Target="../media/image26.png"/><Relationship Id="rId2" Type="http://schemas.openxmlformats.org/officeDocument/2006/relationships/tags" Target="../tags/tag15.xml"/><Relationship Id="rId16" Type="http://schemas.openxmlformats.org/officeDocument/2006/relationships/image" Target="../media/image13.svg"/><Relationship Id="rId20" Type="http://schemas.openxmlformats.org/officeDocument/2006/relationships/image" Target="../media/image21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8.png"/><Relationship Id="rId24" Type="http://schemas.openxmlformats.org/officeDocument/2006/relationships/image" Target="../media/image25.png"/><Relationship Id="rId5" Type="http://schemas.openxmlformats.org/officeDocument/2006/relationships/tags" Target="../tags/tag18.xml"/><Relationship Id="rId15" Type="http://schemas.openxmlformats.org/officeDocument/2006/relationships/image" Target="../media/image12.png"/><Relationship Id="rId23" Type="http://schemas.openxmlformats.org/officeDocument/2006/relationships/image" Target="../media/image24.jpe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20.jpeg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1.svg"/><Relationship Id="rId22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8.png"/><Relationship Id="rId5" Type="http://schemas.openxmlformats.org/officeDocument/2006/relationships/image" Target="../media/image62.png"/><Relationship Id="rId10" Type="http://schemas.openxmlformats.org/officeDocument/2006/relationships/image" Target="../media/image45.png"/><Relationship Id="rId4" Type="http://schemas.openxmlformats.org/officeDocument/2006/relationships/image" Target="../media/image32.svg"/><Relationship Id="rId9" Type="http://schemas.openxmlformats.org/officeDocument/2006/relationships/image" Target="../media/image60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1.png"/><Relationship Id="rId7" Type="http://schemas.openxmlformats.org/officeDocument/2006/relationships/image" Target="../media/image57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60.jpeg"/><Relationship Id="rId4" Type="http://schemas.openxmlformats.org/officeDocument/2006/relationships/image" Target="../media/image32.sv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microsoft.com/office/2007/relationships/hdphoto" Target="../media/hdphoto1.wdp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3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64.jpeg"/><Relationship Id="rId4" Type="http://schemas.openxmlformats.org/officeDocument/2006/relationships/image" Target="../media/image32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5" Type="http://schemas.openxmlformats.org/officeDocument/2006/relationships/image" Target="../media/image64.jpeg"/><Relationship Id="rId4" Type="http://schemas.openxmlformats.org/officeDocument/2006/relationships/image" Target="../media/image32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5" Type="http://schemas.openxmlformats.org/officeDocument/2006/relationships/image" Target="../media/image64.jpeg"/><Relationship Id="rId4" Type="http://schemas.openxmlformats.org/officeDocument/2006/relationships/image" Target="../media/image32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5" Type="http://schemas.openxmlformats.org/officeDocument/2006/relationships/image" Target="../media/image64.jpeg"/><Relationship Id="rId4" Type="http://schemas.openxmlformats.org/officeDocument/2006/relationships/image" Target="../media/image3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64.jpe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2.sv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18.png"/><Relationship Id="rId4" Type="http://schemas.openxmlformats.org/officeDocument/2006/relationships/image" Target="../media/image33.png"/><Relationship Id="rId9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70.png"/><Relationship Id="rId4" Type="http://schemas.openxmlformats.org/officeDocument/2006/relationships/image" Target="../media/image32.sv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3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75.svg"/><Relationship Id="rId4" Type="http://schemas.openxmlformats.org/officeDocument/2006/relationships/image" Target="../media/image13.svg"/><Relationship Id="rId9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356851" y="2273946"/>
            <a:ext cx="1038236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PROGRAMME DE REMEDIATION INTENSIVE</a:t>
            </a:r>
          </a:p>
          <a:p>
            <a:pPr algn="ctr" defTabSz="685869">
              <a:lnSpc>
                <a:spcPct val="150000"/>
              </a:lnSpc>
            </a:pPr>
            <a:r>
              <a:rPr lang="en-US" sz="3600" b="1" dirty="0">
                <a:solidFill>
                  <a:srgbClr val="215968"/>
                </a:solidFill>
                <a:latin typeface="Carelia"/>
              </a:rPr>
              <a:t> -FRANÇAIS-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DEA8EF-E746-A63E-76B4-9205D5002C8C}"/>
              </a:ext>
            </a:extLst>
          </p:cNvPr>
          <p:cNvSpPr txBox="1"/>
          <p:nvPr/>
        </p:nvSpPr>
        <p:spPr>
          <a:xfrm>
            <a:off x="693176" y="9625939"/>
            <a:ext cx="936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/>
            <a:r>
              <a:rPr lang="fr-MA" i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Version expérimentale pour les Ecoles Pionnières.  En cours d’amélioration.  </a:t>
            </a:r>
          </a:p>
        </p:txBody>
      </p:sp>
      <p:pic>
        <p:nvPicPr>
          <p:cNvPr id="2050" name="Picture 2" descr="الصفحة الرئيسية">
            <a:extLst>
              <a:ext uri="{FF2B5EF4-FFF2-40B4-BE49-F238E27FC236}">
                <a16:creationId xmlns:a16="http://schemas.microsoft.com/office/drawing/2014/main" id="{6639833F-3EB5-41FA-6625-3CC8E815B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244" y="358840"/>
            <a:ext cx="9999581" cy="139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llipse 15">
            <a:extLst>
              <a:ext uri="{FF2B5EF4-FFF2-40B4-BE49-F238E27FC236}">
                <a16:creationId xmlns:a16="http://schemas.microsoft.com/office/drawing/2014/main" id="{8FC2E2AF-8B90-93B1-A60E-BE80AB3ECC17}"/>
              </a:ext>
            </a:extLst>
          </p:cNvPr>
          <p:cNvSpPr/>
          <p:nvPr/>
        </p:nvSpPr>
        <p:spPr>
          <a:xfrm>
            <a:off x="1181660" y="4813292"/>
            <a:ext cx="2967135" cy="2770925"/>
          </a:xfrm>
          <a:prstGeom prst="ellipse">
            <a:avLst/>
          </a:prstGeom>
          <a:gradFill flip="none" rotWithShape="1">
            <a:gsLst>
              <a:gs pos="0">
                <a:srgbClr val="32787A">
                  <a:shade val="30000"/>
                  <a:satMod val="115000"/>
                </a:srgbClr>
              </a:gs>
              <a:gs pos="50000">
                <a:srgbClr val="32787A">
                  <a:shade val="67500"/>
                  <a:satMod val="115000"/>
                </a:srgbClr>
              </a:gs>
              <a:gs pos="100000">
                <a:srgbClr val="32787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buNone/>
            </a:pPr>
            <a:r>
              <a:rPr lang="fr-MA" sz="1350" b="1" dirty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fr-MA" sz="165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Forme libre : forme 18">
            <a:extLst>
              <a:ext uri="{FF2B5EF4-FFF2-40B4-BE49-F238E27FC236}">
                <a16:creationId xmlns:a16="http://schemas.microsoft.com/office/drawing/2014/main" id="{8C3E1B50-9FA7-C3CB-7B52-E438B019885C}"/>
              </a:ext>
            </a:extLst>
          </p:cNvPr>
          <p:cNvSpPr/>
          <p:nvPr/>
        </p:nvSpPr>
        <p:spPr>
          <a:xfrm rot="261352" flipH="1" flipV="1">
            <a:off x="4838882" y="3768910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C333F3-E5ED-4E6A-D233-1E43257F07FA}"/>
              </a:ext>
            </a:extLst>
          </p:cNvPr>
          <p:cNvSpPr txBox="1"/>
          <p:nvPr/>
        </p:nvSpPr>
        <p:spPr>
          <a:xfrm>
            <a:off x="5249360" y="4161977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Parcours </a:t>
            </a:r>
            <a:r>
              <a:rPr lang="fr-FR" sz="4200" b="1">
                <a:solidFill>
                  <a:schemeClr val="bg1"/>
                </a:solidFill>
              </a:rPr>
              <a:t>: </a:t>
            </a:r>
            <a:r>
              <a:rPr lang="fr-FR" sz="5400" b="1">
                <a:solidFill>
                  <a:schemeClr val="bg1"/>
                </a:solidFill>
              </a:rPr>
              <a:t>1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15381C3D-A0B9-BBF8-7112-ACEF7FF01EDF}"/>
              </a:ext>
            </a:extLst>
          </p:cNvPr>
          <p:cNvSpPr/>
          <p:nvPr/>
        </p:nvSpPr>
        <p:spPr>
          <a:xfrm rot="261352" flipH="1" flipV="1">
            <a:off x="4838884" y="5261581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orme libre : forme 21">
            <a:extLst>
              <a:ext uri="{FF2B5EF4-FFF2-40B4-BE49-F238E27FC236}">
                <a16:creationId xmlns:a16="http://schemas.microsoft.com/office/drawing/2014/main" id="{BE70A603-A2F8-7C53-1CC7-37EFF0A9AF21}"/>
              </a:ext>
            </a:extLst>
          </p:cNvPr>
          <p:cNvSpPr/>
          <p:nvPr/>
        </p:nvSpPr>
        <p:spPr>
          <a:xfrm rot="11191981" flipH="1" flipV="1">
            <a:off x="4899602" y="6852869"/>
            <a:ext cx="4120103" cy="1619462"/>
          </a:xfrm>
          <a:custGeom>
            <a:avLst/>
            <a:gdLst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1164"/>
              <a:gd name="connsiteX1" fmla="*/ 2706255 w 2969491"/>
              <a:gd name="connsiteY1" fmla="*/ 0 h 651164"/>
              <a:gd name="connsiteX2" fmla="*/ 2890982 w 2969491"/>
              <a:gd name="connsiteY2" fmla="*/ 78509 h 651164"/>
              <a:gd name="connsiteX3" fmla="*/ 2969491 w 2969491"/>
              <a:gd name="connsiteY3" fmla="*/ 258618 h 651164"/>
              <a:gd name="connsiteX4" fmla="*/ 2872509 w 2969491"/>
              <a:gd name="connsiteY4" fmla="*/ 378691 h 651164"/>
              <a:gd name="connsiteX5" fmla="*/ 170873 w 2969491"/>
              <a:gd name="connsiteY5" fmla="*/ 651164 h 651164"/>
              <a:gd name="connsiteX6" fmla="*/ 9236 w 2969491"/>
              <a:gd name="connsiteY6" fmla="*/ 531091 h 651164"/>
              <a:gd name="connsiteX7" fmla="*/ 0 w 2969491"/>
              <a:gd name="connsiteY7" fmla="*/ 207818 h 651164"/>
              <a:gd name="connsiteX8" fmla="*/ 138545 w 2969491"/>
              <a:gd name="connsiteY8" fmla="*/ 124691 h 651164"/>
              <a:gd name="connsiteX0" fmla="*/ 138545 w 2969491"/>
              <a:gd name="connsiteY0" fmla="*/ 124691 h 656902"/>
              <a:gd name="connsiteX1" fmla="*/ 2706255 w 2969491"/>
              <a:gd name="connsiteY1" fmla="*/ 0 h 656902"/>
              <a:gd name="connsiteX2" fmla="*/ 2890982 w 2969491"/>
              <a:gd name="connsiteY2" fmla="*/ 78509 h 656902"/>
              <a:gd name="connsiteX3" fmla="*/ 2969491 w 2969491"/>
              <a:gd name="connsiteY3" fmla="*/ 258618 h 656902"/>
              <a:gd name="connsiteX4" fmla="*/ 2872509 w 2969491"/>
              <a:gd name="connsiteY4" fmla="*/ 378691 h 656902"/>
              <a:gd name="connsiteX5" fmla="*/ 170873 w 2969491"/>
              <a:gd name="connsiteY5" fmla="*/ 651164 h 656902"/>
              <a:gd name="connsiteX6" fmla="*/ 9236 w 2969491"/>
              <a:gd name="connsiteY6" fmla="*/ 531091 h 656902"/>
              <a:gd name="connsiteX7" fmla="*/ 0 w 2969491"/>
              <a:gd name="connsiteY7" fmla="*/ 207818 h 656902"/>
              <a:gd name="connsiteX8" fmla="*/ 138545 w 2969491"/>
              <a:gd name="connsiteY8" fmla="*/ 124691 h 656902"/>
              <a:gd name="connsiteX0" fmla="*/ 138545 w 2969491"/>
              <a:gd name="connsiteY0" fmla="*/ 124890 h 657101"/>
              <a:gd name="connsiteX1" fmla="*/ 2706255 w 2969491"/>
              <a:gd name="connsiteY1" fmla="*/ 199 h 657101"/>
              <a:gd name="connsiteX2" fmla="*/ 2890982 w 2969491"/>
              <a:gd name="connsiteY2" fmla="*/ 78708 h 657101"/>
              <a:gd name="connsiteX3" fmla="*/ 2969491 w 2969491"/>
              <a:gd name="connsiteY3" fmla="*/ 258817 h 657101"/>
              <a:gd name="connsiteX4" fmla="*/ 2872509 w 2969491"/>
              <a:gd name="connsiteY4" fmla="*/ 378890 h 657101"/>
              <a:gd name="connsiteX5" fmla="*/ 170873 w 2969491"/>
              <a:gd name="connsiteY5" fmla="*/ 651363 h 657101"/>
              <a:gd name="connsiteX6" fmla="*/ 9236 w 2969491"/>
              <a:gd name="connsiteY6" fmla="*/ 531290 h 657101"/>
              <a:gd name="connsiteX7" fmla="*/ 0 w 2969491"/>
              <a:gd name="connsiteY7" fmla="*/ 208017 h 657101"/>
              <a:gd name="connsiteX8" fmla="*/ 138545 w 2969491"/>
              <a:gd name="connsiteY8" fmla="*/ 124890 h 657101"/>
              <a:gd name="connsiteX0" fmla="*/ 138545 w 2969491"/>
              <a:gd name="connsiteY0" fmla="*/ 125008 h 657219"/>
              <a:gd name="connsiteX1" fmla="*/ 2706255 w 2969491"/>
              <a:gd name="connsiteY1" fmla="*/ 317 h 657219"/>
              <a:gd name="connsiteX2" fmla="*/ 2890982 w 2969491"/>
              <a:gd name="connsiteY2" fmla="*/ 78826 h 657219"/>
              <a:gd name="connsiteX3" fmla="*/ 2969491 w 2969491"/>
              <a:gd name="connsiteY3" fmla="*/ 258935 h 657219"/>
              <a:gd name="connsiteX4" fmla="*/ 2872509 w 2969491"/>
              <a:gd name="connsiteY4" fmla="*/ 379008 h 657219"/>
              <a:gd name="connsiteX5" fmla="*/ 170873 w 2969491"/>
              <a:gd name="connsiteY5" fmla="*/ 651481 h 657219"/>
              <a:gd name="connsiteX6" fmla="*/ 9236 w 2969491"/>
              <a:gd name="connsiteY6" fmla="*/ 531408 h 657219"/>
              <a:gd name="connsiteX7" fmla="*/ 0 w 2969491"/>
              <a:gd name="connsiteY7" fmla="*/ 208135 h 657219"/>
              <a:gd name="connsiteX8" fmla="*/ 138545 w 2969491"/>
              <a:gd name="connsiteY8" fmla="*/ 125008 h 657219"/>
              <a:gd name="connsiteX0" fmla="*/ 138545 w 2972005"/>
              <a:gd name="connsiteY0" fmla="*/ 125008 h 657219"/>
              <a:gd name="connsiteX1" fmla="*/ 2706255 w 2972005"/>
              <a:gd name="connsiteY1" fmla="*/ 317 h 657219"/>
              <a:gd name="connsiteX2" fmla="*/ 2890982 w 2972005"/>
              <a:gd name="connsiteY2" fmla="*/ 78826 h 657219"/>
              <a:gd name="connsiteX3" fmla="*/ 2969491 w 2972005"/>
              <a:gd name="connsiteY3" fmla="*/ 258935 h 657219"/>
              <a:gd name="connsiteX4" fmla="*/ 2872509 w 2972005"/>
              <a:gd name="connsiteY4" fmla="*/ 379008 h 657219"/>
              <a:gd name="connsiteX5" fmla="*/ 170873 w 2972005"/>
              <a:gd name="connsiteY5" fmla="*/ 651481 h 657219"/>
              <a:gd name="connsiteX6" fmla="*/ 9236 w 2972005"/>
              <a:gd name="connsiteY6" fmla="*/ 531408 h 657219"/>
              <a:gd name="connsiteX7" fmla="*/ 0 w 2972005"/>
              <a:gd name="connsiteY7" fmla="*/ 208135 h 657219"/>
              <a:gd name="connsiteX8" fmla="*/ 138545 w 2972005"/>
              <a:gd name="connsiteY8" fmla="*/ 125008 h 657219"/>
              <a:gd name="connsiteX0" fmla="*/ 138545 w 2973912"/>
              <a:gd name="connsiteY0" fmla="*/ 125008 h 657219"/>
              <a:gd name="connsiteX1" fmla="*/ 2706255 w 2973912"/>
              <a:gd name="connsiteY1" fmla="*/ 317 h 657219"/>
              <a:gd name="connsiteX2" fmla="*/ 2890982 w 2973912"/>
              <a:gd name="connsiteY2" fmla="*/ 78826 h 657219"/>
              <a:gd name="connsiteX3" fmla="*/ 2969491 w 2973912"/>
              <a:gd name="connsiteY3" fmla="*/ 258935 h 657219"/>
              <a:gd name="connsiteX4" fmla="*/ 2872509 w 2973912"/>
              <a:gd name="connsiteY4" fmla="*/ 379008 h 657219"/>
              <a:gd name="connsiteX5" fmla="*/ 170873 w 2973912"/>
              <a:gd name="connsiteY5" fmla="*/ 651481 h 657219"/>
              <a:gd name="connsiteX6" fmla="*/ 9236 w 2973912"/>
              <a:gd name="connsiteY6" fmla="*/ 531408 h 657219"/>
              <a:gd name="connsiteX7" fmla="*/ 0 w 2973912"/>
              <a:gd name="connsiteY7" fmla="*/ 208135 h 657219"/>
              <a:gd name="connsiteX8" fmla="*/ 138545 w 2973912"/>
              <a:gd name="connsiteY8" fmla="*/ 125008 h 657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3912" h="657219">
                <a:moveTo>
                  <a:pt x="138545" y="125008"/>
                </a:moveTo>
                <a:lnTo>
                  <a:pt x="2706255" y="317"/>
                </a:lnTo>
                <a:cubicBezTo>
                  <a:pt x="2828121" y="-3658"/>
                  <a:pt x="2867087" y="30047"/>
                  <a:pt x="2890982" y="78826"/>
                </a:cubicBezTo>
                <a:lnTo>
                  <a:pt x="2969491" y="258935"/>
                </a:lnTo>
                <a:cubicBezTo>
                  <a:pt x="2987406" y="336640"/>
                  <a:pt x="2950053" y="379178"/>
                  <a:pt x="2872509" y="379008"/>
                </a:cubicBezTo>
                <a:lnTo>
                  <a:pt x="170873" y="651481"/>
                </a:lnTo>
                <a:cubicBezTo>
                  <a:pt x="101922" y="666723"/>
                  <a:pt x="5337" y="659356"/>
                  <a:pt x="9236" y="531408"/>
                </a:cubicBezTo>
                <a:lnTo>
                  <a:pt x="0" y="208135"/>
                </a:lnTo>
                <a:cubicBezTo>
                  <a:pt x="26085" y="152793"/>
                  <a:pt x="37097" y="137645"/>
                  <a:pt x="138545" y="125008"/>
                </a:cubicBezTo>
                <a:close/>
              </a:path>
            </a:pathLst>
          </a:custGeom>
          <a:gradFill flip="none" rotWithShape="1">
            <a:gsLst>
              <a:gs pos="0">
                <a:srgbClr val="62BCBE">
                  <a:shade val="30000"/>
                  <a:satMod val="115000"/>
                </a:srgbClr>
              </a:gs>
              <a:gs pos="50000">
                <a:srgbClr val="62BCBE">
                  <a:shade val="67500"/>
                  <a:satMod val="115000"/>
                </a:srgbClr>
              </a:gs>
              <a:gs pos="100000">
                <a:srgbClr val="62BCBE">
                  <a:shade val="100000"/>
                  <a:satMod val="115000"/>
                </a:srgbClr>
              </a:gs>
            </a:gsLst>
            <a:lin ang="10800000" scaled="1"/>
            <a:tileRect/>
          </a:gradFill>
          <a:ln w="1365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sz="2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18D15CB-AABE-8553-7E04-AE6062B99BC4}"/>
              </a:ext>
            </a:extLst>
          </p:cNvPr>
          <p:cNvSpPr txBox="1"/>
          <p:nvPr/>
        </p:nvSpPr>
        <p:spPr>
          <a:xfrm>
            <a:off x="5333279" y="5643600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Palier : </a:t>
            </a:r>
            <a:r>
              <a:rPr lang="fr-FR" sz="5400" b="1" dirty="0">
                <a:solidFill>
                  <a:schemeClr val="bg1"/>
                </a:solidFill>
              </a:rPr>
              <a:t>3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FC625E1-432F-BD2B-F568-103CD439CDAB}"/>
              </a:ext>
            </a:extLst>
          </p:cNvPr>
          <p:cNvSpPr txBox="1"/>
          <p:nvPr/>
        </p:nvSpPr>
        <p:spPr>
          <a:xfrm>
            <a:off x="5249358" y="7174818"/>
            <a:ext cx="3765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b="1" dirty="0">
                <a:solidFill>
                  <a:schemeClr val="bg1"/>
                </a:solidFill>
              </a:rPr>
              <a:t>Séance : </a:t>
            </a:r>
            <a:r>
              <a:rPr lang="fr-FR" sz="5400" b="1" dirty="0">
                <a:solidFill>
                  <a:schemeClr val="bg1"/>
                </a:solidFill>
              </a:rPr>
              <a:t>2</a:t>
            </a:r>
            <a:endParaRPr lang="fr-FR" sz="4200" b="1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2157C4-EFB8-6583-A33C-0F4A7A1CAFA1}"/>
              </a:ext>
            </a:extLst>
          </p:cNvPr>
          <p:cNvSpPr txBox="1"/>
          <p:nvPr/>
        </p:nvSpPr>
        <p:spPr>
          <a:xfrm>
            <a:off x="1326593" y="5031113"/>
            <a:ext cx="26772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100" dirty="0">
                <a:solidFill>
                  <a:srgbClr val="E1A346"/>
                </a:solidFill>
              </a:rPr>
              <a:t>5</a:t>
            </a:r>
            <a:r>
              <a:rPr lang="fr-FR" sz="8100" baseline="30000" dirty="0">
                <a:solidFill>
                  <a:srgbClr val="E1A346"/>
                </a:solidFill>
              </a:rPr>
              <a:t>e </a:t>
            </a:r>
            <a:r>
              <a:rPr lang="fr-FR" sz="8100" dirty="0">
                <a:solidFill>
                  <a:srgbClr val="E1A346"/>
                </a:solidFill>
              </a:rPr>
              <a:t>/6</a:t>
            </a:r>
            <a:r>
              <a:rPr lang="fr-FR" sz="8100" baseline="30000" dirty="0">
                <a:solidFill>
                  <a:srgbClr val="E1A346"/>
                </a:solidFill>
              </a:rPr>
              <a:t>e</a:t>
            </a:r>
            <a:r>
              <a:rPr lang="fr-FR" sz="8100" dirty="0">
                <a:solidFill>
                  <a:srgbClr val="E1A346"/>
                </a:solidFill>
              </a:rPr>
              <a:t> AP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C88ACB-15BF-2D39-A4DF-0D965D1AF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9043" y="7009425"/>
            <a:ext cx="2967135" cy="22468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759CD-A6C6-C82C-3FE8-97A930780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CB42E0-36D9-507B-D496-D059B272F4CE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8214C-2CB6-5DDD-B475-0C9BC62971C3}"/>
              </a:ext>
            </a:extLst>
          </p:cNvPr>
          <p:cNvSpPr/>
          <p:nvPr/>
        </p:nvSpPr>
        <p:spPr>
          <a:xfrm>
            <a:off x="471059" y="605597"/>
            <a:ext cx="12978987" cy="9338503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 algn="ctr" defTabSz="685834"/>
            <a:r>
              <a:rPr lang="fr-MA" sz="8000" b="1" dirty="0">
                <a:solidFill>
                  <a:srgbClr val="106585"/>
                </a:solidFill>
                <a:latin typeface="Dosis" pitchFamily="2" charset="0"/>
              </a:rPr>
              <a:t>Carotte – sel – à côté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7C8C984-3430-8910-301F-1ACDE3C2BFAB}"/>
              </a:ext>
            </a:extLst>
          </p:cNvPr>
          <p:cNvSpPr/>
          <p:nvPr/>
        </p:nvSpPr>
        <p:spPr>
          <a:xfrm>
            <a:off x="499634" y="627985"/>
            <a:ext cx="12978987" cy="1142999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7FDD177-3F08-0EAF-D8B3-29681056CA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027" y="487304"/>
            <a:ext cx="1446339" cy="14426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7BB980-AA70-F51F-22E6-ED183D56DDE3}"/>
              </a:ext>
            </a:extLst>
          </p:cNvPr>
          <p:cNvSpPr txBox="1"/>
          <p:nvPr/>
        </p:nvSpPr>
        <p:spPr>
          <a:xfrm>
            <a:off x="1435439" y="605597"/>
            <a:ext cx="99311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vous dicter quelques mots.</a:t>
            </a:r>
          </a:p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Ecoutez et observez bien , soyez attentifs.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6AA237A9-08AC-3541-E414-3EA1D88EC691}"/>
              </a:ext>
            </a:extLst>
          </p:cNvPr>
          <p:cNvSpPr/>
          <p:nvPr/>
        </p:nvSpPr>
        <p:spPr>
          <a:xfrm>
            <a:off x="2930708" y="2037069"/>
            <a:ext cx="9708326" cy="5894029"/>
          </a:xfrm>
          <a:prstGeom prst="wedgeRoundRectCallout">
            <a:avLst>
              <a:gd name="adj1" fmla="val -48392"/>
              <a:gd name="adj2" fmla="val -18782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200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5B5B7631-9A7C-BAEB-D6D8-D8805E1904E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114B56F9-10AD-ADB5-B6DB-8C9AA4235E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19" name="Rectangle : coins arrondis 18">
              <a:extLst>
                <a:ext uri="{FF2B5EF4-FFF2-40B4-BE49-F238E27FC236}">
                  <a16:creationId xmlns:a16="http://schemas.microsoft.com/office/drawing/2014/main" id="{CDA18739-92E0-DAE5-52F9-FBD385F8C53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8C264DC7-3D24-49A1-C655-9B02619BBC7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A71D67F9-558B-A9E1-68C8-F3B6C5FA5E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22" name="Rectangle : coins arrondis 21">
              <a:extLst>
                <a:ext uri="{FF2B5EF4-FFF2-40B4-BE49-F238E27FC236}">
                  <a16:creationId xmlns:a16="http://schemas.microsoft.com/office/drawing/2014/main" id="{E2F61C64-8FF6-B939-5EA8-DFB766C8900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3EB06B5-BEDE-3920-24A8-5DEAF95EA6C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6" name="Graphique 5">
            <a:extLst>
              <a:ext uri="{FF2B5EF4-FFF2-40B4-BE49-F238E27FC236}">
                <a16:creationId xmlns:a16="http://schemas.microsoft.com/office/drawing/2014/main" id="{FC703C77-297F-A3CA-E555-577D7BB18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AC28EE45-108E-970C-CB36-57E4FBA1035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4" y="4651722"/>
            <a:ext cx="4654805" cy="529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8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58BB2-BEA3-3B5E-2B6B-1D878DC1D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65A7C87-6B03-4773-18D0-FF136B0A918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D122253-5AAA-0B60-7535-F1C6B906803E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3BB27DA-96B9-B2DD-AFC7-5299509B086F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21EF7491-80D7-A383-0C82-11F112FDC78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82C8EF4-C07A-4A88-EF7C-EFFDAAE70AA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43DB7D3-92CF-AE7E-EB71-39AEE45CF7D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555B959-B64E-935F-90AC-B05A2BB3E70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1A2C282-2BD3-558C-D68C-D319366E2D9E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CF45BC4-218A-3DD7-F861-474E9E10C6B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4D4E000-DC1E-56EE-2DA2-E15FF5FF3F4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9974D12-442D-932F-7B6C-8C99165D8D25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Prenez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4677FA-1622-947C-D481-BF331E2ED7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A171ADC5-1451-81B2-2C44-01B919DC0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C074D-EC05-DDC7-9B32-4A0E0F4A5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77D92C2-ECAB-CB22-BB10-1810CE0DCD6F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CFD1F-4CFE-D32F-19CF-71F0F6A16B1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2920188-5C24-D6D0-B981-297250FDA706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25296D4-412D-6D58-76ED-031D82DDDFE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C3B389A-B1FE-AB07-7491-AEF0E2D1F1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B56C6E8-B300-5FA8-3662-35D55DA2836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29F9EA2-91E1-715C-D12E-2ADFE2FD198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C095523-60F0-221D-9F9F-8AC3BF4C1E4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BA4621-7FE4-D94E-BC23-AB8B137FC1E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F231FFB-4220-3693-CDC3-58DE6062E2DB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5898B1-4090-7201-E2A2-491AAAF2CC95}"/>
              </a:ext>
            </a:extLst>
          </p:cNvPr>
          <p:cNvSpPr txBox="1"/>
          <p:nvPr/>
        </p:nvSpPr>
        <p:spPr>
          <a:xfrm>
            <a:off x="1482390" y="671757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s/ e / l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«sel».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CF431A39-7DF4-B531-1D5D-62B50CA5E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13D0A76-8D14-642F-4F0E-7516F3FBEDA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sel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84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9F30-C6E6-059B-3A03-4A0C2EE1B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32EB31-1746-0A10-02AC-16FC05AB650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5AD4A9-01C3-1CAB-3D61-5F758700DCE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A84D3F0-3280-A76F-D503-1F53187D2E9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3CC5352-5CCA-1799-B95A-D77F41141F9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18DBC3E-3D77-A2B6-55D0-C0B5DE73D66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5FECCD8-E5C7-AF7F-BC4F-1A98760CBBE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215C0F3-1985-39E1-A5E0-3B37B345AD4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12A07DE-3ADC-EB91-8DB3-712FF80826E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8E2B0E3-88B3-CCB2-C3F7-DCC817B802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5BFEFC2-DD48-BE1C-8F7F-65B14BA832B6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ED064EE-8453-EC00-95F5-8EE6AE2C63DF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«sel 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1BFAD85-FAB8-3F6A-51FD-76ECE6B65D1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4A026DC3-CDCA-1925-4557-74112B5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8F4C3-6480-8E87-C736-3A0B381D9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7CEAF51-7B00-7817-1E79-68E4B6F3FD9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857741-AFB7-7030-AA95-69E86FB91661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2116C89-18C6-14AA-D0C4-7B67857CDE95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BB5CA84-B764-7132-2FA6-C791F269208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DF77869-90CB-389A-0F0C-D2F6A78FD5E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0B2D1284-6715-D595-27BB-0016D941FAA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20F3B124-C1D2-07E2-07E4-B89B6C78162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2A230E1-DBAF-1D54-5819-27E20C24FF9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56C9E2A-7303-367E-6780-9FC170DB319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1C5C1BC-AC61-9C64-145B-14314E367AD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CB20B19-94BA-2039-953E-9935AA0CF2A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«sel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7E1A0C9-D741-3589-627D-359053E9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7347442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58C88E46-DC64-D85A-56D0-C553B52BA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A8177FF-92CE-3184-B1BB-7FDA3A6A6D3D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sel</a:t>
            </a:r>
            <a:endParaRPr lang="fr-MA" sz="8800" dirty="0">
              <a:solidFill>
                <a:schemeClr val="bg1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01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8DB87-7240-CFE8-24CC-8FBF96F6E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0ADF53-09AA-80B0-10BE-83DFAC02551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63C0679-E40C-543B-051C-B9677563A307}"/>
              </a:ext>
            </a:extLst>
          </p:cNvPr>
          <p:cNvSpPr/>
          <p:nvPr/>
        </p:nvSpPr>
        <p:spPr>
          <a:xfrm>
            <a:off x="414766" y="485998"/>
            <a:ext cx="12886469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4E37796-EAF5-EC2E-E50D-C551D1C7485D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EA34F21-CD2E-2FE3-A2EB-815F759FD4E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DDD279E-6CFE-5306-AA02-1FDB77E40B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759BC4D0-167B-61E8-EB2A-0D7D82A2E44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8195B276-3E52-B79A-78B5-C569C45A071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9EB2D3B-3F6B-A678-6B5C-D6FF6A9BBFE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EC9F244-16D7-BB0C-D9D8-838D65115EA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7BB8326-EE61-64A2-D9B3-A4ADD612B8D2}"/>
              </a:ext>
            </a:extLst>
          </p:cNvPr>
          <p:cNvSpPr/>
          <p:nvPr/>
        </p:nvSpPr>
        <p:spPr>
          <a:xfrm>
            <a:off x="434610" y="485996"/>
            <a:ext cx="12866624" cy="1310161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6F650D-4DEF-F47C-3EB7-B2A97D3DEFB3}"/>
              </a:ext>
            </a:extLst>
          </p:cNvPr>
          <p:cNvSpPr txBox="1"/>
          <p:nvPr/>
        </p:nvSpPr>
        <p:spPr>
          <a:xfrm>
            <a:off x="996111" y="514571"/>
            <a:ext cx="11799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 c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«a» «ca» –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«r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«o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«t» «  c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» « ro» « 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t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»« carotte»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, L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isons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«carotte».</a:t>
            </a:r>
            <a:r>
              <a:rPr kumimoji="0" lang="fr-MA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</a:t>
            </a:r>
            <a:endParaRPr lang="fr-FR" sz="36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B2602254-B850-A716-21A5-C6B6F026D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765" y="514571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315C539E-7AAD-A3B7-2A5C-BB604D18155F}"/>
              </a:ext>
            </a:extLst>
          </p:cNvPr>
          <p:cNvSpPr txBox="1"/>
          <p:nvPr/>
        </p:nvSpPr>
        <p:spPr>
          <a:xfrm>
            <a:off x="1462547" y="4154206"/>
            <a:ext cx="1055034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carott</a:t>
            </a:r>
            <a:r>
              <a:rPr lang="fr-MA" sz="19900" b="1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MA" sz="199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0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1EB1-0EF0-9781-B5A1-D1A11BD0E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FCECD3-9398-AF1F-C4A9-708908C2E4A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6414DE6-5480-91B2-167C-CB98DFBB1C3F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FE602C3-CE8A-F2F4-BE45-2646467B8C1E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4BDF9EC-3BDF-A472-9942-8F15096A090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DAB576F-CBC3-AEC6-4759-2CA44E51BAF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D9E733F-D32C-5DA9-6807-11E7E88B3AD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06DDB35-9510-2046-488C-FD496E82C8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5D2C17DA-A478-5006-8959-2698BCAE117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65C46DD-F7D0-CC28-8EA5-A688BAC75A0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EF94E11-C477-CB6D-15E2-787301BCE23F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A05351-68C7-5E1E-5BEE-B7289273DA28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 carotte»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E1D0B1-04D2-D527-8615-F7BAA7FDF3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9BCC657-5C44-EE8C-F4B6-C0AFBED51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6EF9F-89C3-F13D-F815-27DD75C5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BB5FEAD-C06B-EFDA-7E7C-05F5F514B4C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1C8EE06-CD9B-8C06-5467-6CE94D8CF7FD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24B68E4-1E81-4AE9-4248-0AA5171A125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1EA169F-BCF7-BC3A-92C7-F577CFC279F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EC17607-DD54-94FF-61DD-CE7ACFE216E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43A9950-3ABA-DC68-97C3-9C24253AD35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A755240D-58B9-4531-B6C3-42C60F4A6B6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3A97C3E-D845-3E48-306B-58B68A4F71E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82B07425-2CB2-4EE6-86B0-468C31E9C5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08066D7-7B4D-EEDC-C221-27805CA8ED85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DD62A64-6F4A-1B9F-DBCB-F34B88909877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«carotte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518FA1A-8E61-D6D0-0CDD-517CC75790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1BA189A1-A86E-CF42-2458-3DB20976D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CE0C093-5BA2-9FA2-1887-4E5D841DF18F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carotte</a:t>
            </a:r>
          </a:p>
        </p:txBody>
      </p:sp>
    </p:spTree>
    <p:extLst>
      <p:ext uri="{BB962C8B-B14F-4D97-AF65-F5344CB8AC3E}">
        <p14:creationId xmlns:p14="http://schemas.microsoft.com/office/powerpoint/2010/main" val="379720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E1008-A265-FE7B-E897-37CBD0BFF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242DD14-6962-35A5-4BC0-E8C20C34898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C3AB521-0872-549E-CF47-80CD5BDAEA90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BA09AF9-E38E-38BB-BCDD-E2BD2C537678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8FFAB74-8BDE-C67C-03C8-7B12D2E9B1E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F118B58-5934-AFFD-6842-E25289BE8E7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44C5441-9D34-B876-0E03-5847DAC0594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2542D26-2B95-CAFB-3D44-83045EA6C89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E8E743-FA0B-4D06-FD49-050E171BFF2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51EA35B7-2FDA-BD50-430C-B883279B582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44C0E62-486F-0A6F-6BDE-366BEC86879E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CADFD9-589C-5C82-65AC-D8FFACF5BF64}"/>
              </a:ext>
            </a:extLst>
          </p:cNvPr>
          <p:cNvSpPr txBox="1"/>
          <p:nvPr/>
        </p:nvSpPr>
        <p:spPr>
          <a:xfrm>
            <a:off x="1537374" y="939030"/>
            <a:ext cx="11799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«à»- «c» « ô »  « </a:t>
            </a:r>
            <a:r>
              <a:rPr kumimoji="0" lang="fr-F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cô</a:t>
            </a: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 » « t » « é » « té »- lisons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ensemble  «à côté».</a:t>
            </a:r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9316F2DE-C55D-EFCF-5367-B84D8422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DD52074-0478-92C8-15B3-EB86EC18B4E1}"/>
              </a:ext>
            </a:extLst>
          </p:cNvPr>
          <p:cNvSpPr txBox="1"/>
          <p:nvPr/>
        </p:nvSpPr>
        <p:spPr>
          <a:xfrm>
            <a:off x="1764501" y="3467100"/>
            <a:ext cx="9681972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19900" b="1" dirty="0">
                <a:solidFill>
                  <a:srgbClr val="106585"/>
                </a:solidFill>
                <a:latin typeface="Dosis" pitchFamily="2" charset="0"/>
              </a:rPr>
              <a:t>à côté</a:t>
            </a:r>
          </a:p>
        </p:txBody>
      </p:sp>
    </p:spTree>
    <p:extLst>
      <p:ext uri="{BB962C8B-B14F-4D97-AF65-F5344CB8AC3E}">
        <p14:creationId xmlns:p14="http://schemas.microsoft.com/office/powerpoint/2010/main" val="432185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B15B9-2898-1255-A5D5-69F2FCB35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4C6F1A-DD6C-84D0-DE79-50F6D756C8B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FDEC110-C7A9-F1DB-E5EF-68D9423A9B05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C7F61A2-1FCA-E78C-2456-D701E55E353A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DC77BE7-D1EB-EE4F-AD14-182D363C469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CCB9091-E616-A9A7-5BC8-07C34F2E97D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CD95F0C-FB19-5311-6BD7-6D06BDF527F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BA348D48-3DEB-5F81-5B85-24013C7B41B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F4E3F2F-5268-6346-D978-3C46FDCB424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D099E97-D0B6-0732-500E-F29C93A1C9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491DCA5-B003-7FA3-BE93-BBDC1F983259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F4FBC0A-D65D-EDDE-3191-AEE81B6BEA36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Ecrivez «à côté» sur vos ardoises.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59EF05E-415D-D699-9C8A-5E771E5680B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6600" y="2577771"/>
            <a:ext cx="6637199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089483AF-26DC-A943-E9C4-DD466ABC8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3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5E008-81BD-CA54-7FD4-38DFF848A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EAF9238-08A7-824E-B7B5-E45F4368725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-1"/>
            <a:ext cx="13716000" cy="1028700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55" b="-5555"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9A8A67D-BD6C-2C18-1ED1-EA5AAD765FD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1505" y="796413"/>
            <a:ext cx="12606278" cy="9136628"/>
            <a:chOff x="0" y="0"/>
            <a:chExt cx="3895412" cy="2555175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906DAE8-1A29-8E01-58C6-DDBDB2A85B8E}"/>
                </a:ext>
              </a:extLst>
            </p:cNvPr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MA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6F7EA69-280A-ACCD-8877-EEA888CF99A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38100" tIns="38100" rIns="38100" bIns="38100" rtlCol="0" anchor="ctr"/>
            <a:lstStyle/>
            <a:p>
              <a:pPr marL="0" marR="0" lvl="0" indent="0" algn="just" defTabSz="914400" rtl="0" eaLnBrk="1" fontAlgn="auto" latinLnBrk="0" hangingPunct="1">
                <a:lnSpc>
                  <a:spcPts val="240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4C807-D94D-2A36-9EE1-7A07C07B6F4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14400" y="341580"/>
            <a:ext cx="929376" cy="8922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MA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F1F4DF9-5A0B-3C13-D21D-D2E6A168456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137866" y="1569662"/>
            <a:ext cx="10629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Recommandations générales pour les enseignant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(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)</a:t>
            </a:r>
            <a: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C54C451-A5DF-C32B-A0BB-431F0DF078A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54855" y="2636123"/>
            <a:ext cx="12246738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2CA7A0-9821-F08A-F334-9BF4DE2DC24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65561" y="7483331"/>
            <a:ext cx="12246737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5338" marR="0" lvl="0" indent="-795338" algn="just" defTabSz="914400" rtl="0" eaLnBrk="1" fontAlgn="auto" latinLnBrk="0" hangingPunct="1">
              <a:lnSpc>
                <a:spcPts val="30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CBD959DA-C419-89F1-727C-B6814A2611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1276" y="8354656"/>
            <a:ext cx="1224673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50120" marR="0" lvl="0" indent="-9501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7903A23-7467-D54D-E20F-5FE269172A9C}"/>
              </a:ext>
            </a:extLst>
          </p:cNvPr>
          <p:cNvSpPr txBox="1"/>
          <p:nvPr/>
        </p:nvSpPr>
        <p:spPr>
          <a:xfrm>
            <a:off x="10210800" y="334748"/>
            <a:ext cx="2668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Pour l’enseignant(e)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31763A8-C8B5-093E-E458-C657B119718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03702" y="2600300"/>
            <a:ext cx="11874157" cy="77963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1. Se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préparer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lire attentivement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l’ensemble des diapositives en amont afin de s’en imprégner et élaborer la carte mentale de la leçon et anticiper les enchaînements.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   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2. Couvrir le contenu de la leçon avec une vérification permanente de la compréhension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ne pas sauter de diapositives et vérifier la compréhension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;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DC63F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maintenant un rythme soutenu sans temps mort;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106585"/>
              </a:solidFill>
              <a:effectLst/>
              <a:uLnTx/>
              <a:uFillTx/>
              <a:latin typeface="Carelia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3.Rester fidèle au scénario pédagogique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suivre les consignes du ruban didactique activement, sans se limiter à une lecture passive. 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4.Expliquer les consignes: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s’assurer que tous les élèves comprennent les consignes des activités, en les invitant à les reformuler ou à  les réexpliquer, si besoin, dans leur langue maternelle.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5.Donner un feed back riche et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systématique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solliciter la participation du maximum d’ élèves en les questionnant et en corrigeant les erreurs.</a:t>
            </a: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530252" marR="0" lvl="0" indent="-530252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rgbClr val="106585"/>
                </a:solidFill>
                <a:effectLst/>
                <a:uLnTx/>
                <a:uFillTx/>
                <a:latin typeface="Carelia"/>
                <a:ea typeface="+mn-ea"/>
                <a:cs typeface="+mn-cs"/>
              </a:rPr>
              <a:t>     6.Adopter une posture dynamique :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circuler dans la classe, capter l’attention par des explications, et  au besoin , illustrer par des exemples;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Dosis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9692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A9141-DF33-171E-E730-D251871F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0321F75-2392-6FA4-9D7C-995A85903D3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FF7F87-28F0-FE5D-FD73-CD09DB95C523}"/>
              </a:ext>
            </a:extLst>
          </p:cNvPr>
          <p:cNvSpPr/>
          <p:nvPr/>
        </p:nvSpPr>
        <p:spPr>
          <a:xfrm>
            <a:off x="414766" y="485998"/>
            <a:ext cx="12996435" cy="9458101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9436DAD-5CEA-F2BA-3E25-07110DE63002}"/>
              </a:ext>
            </a:extLst>
          </p:cNvPr>
          <p:cNvGrpSpPr/>
          <p:nvPr/>
        </p:nvGrpSpPr>
        <p:grpSpPr>
          <a:xfrm>
            <a:off x="-304800" y="-62025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B92DC65-4CBE-0173-315E-6124C428CDD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1DFAAFB-1D8E-E33A-7CA9-2223E525CEE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841CC68-9524-C26F-0912-5560AD43BE9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9759E4B4-44E3-5B23-783D-8ECEDF64BE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F5B4BD0-CB4E-69A0-92EE-0AD20C12142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23BB70E4-9967-436F-5A28-F834A3D79F2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C3C5523-FDB2-BD4A-19DF-635922D1F672}"/>
              </a:ext>
            </a:extLst>
          </p:cNvPr>
          <p:cNvSpPr/>
          <p:nvPr/>
        </p:nvSpPr>
        <p:spPr>
          <a:xfrm>
            <a:off x="434610" y="485997"/>
            <a:ext cx="12976592" cy="110313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BDBE15F-D81F-90FA-96DB-9669EA89ED0B}"/>
              </a:ext>
            </a:extLst>
          </p:cNvPr>
          <p:cNvSpPr txBox="1"/>
          <p:nvPr/>
        </p:nvSpPr>
        <p:spPr>
          <a:xfrm>
            <a:off x="1462547" y="901978"/>
            <a:ext cx="9144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32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Corrigez . «à côté »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77253C5-087F-D694-B4C6-0173F30E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0800" y="2577771"/>
            <a:ext cx="8722326" cy="5131457"/>
          </a:xfrm>
          <a:prstGeom prst="rect">
            <a:avLst/>
          </a:prstGeom>
        </p:spPr>
      </p:pic>
      <p:pic>
        <p:nvPicPr>
          <p:cNvPr id="16" name="Graphique 15">
            <a:extLst>
              <a:ext uri="{FF2B5EF4-FFF2-40B4-BE49-F238E27FC236}">
                <a16:creationId xmlns:a16="http://schemas.microsoft.com/office/drawing/2014/main" id="{6AC9C88B-001C-A104-7476-50236CEF9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520FD631-A8A4-59E0-C9F7-10EA8DA3EE08}"/>
              </a:ext>
            </a:extLst>
          </p:cNvPr>
          <p:cNvSpPr txBox="1"/>
          <p:nvPr/>
        </p:nvSpPr>
        <p:spPr>
          <a:xfrm>
            <a:off x="3425952" y="4320063"/>
            <a:ext cx="70134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34"/>
            <a:r>
              <a:rPr lang="fr-MA" sz="8800" b="1" dirty="0">
                <a:solidFill>
                  <a:schemeClr val="bg1"/>
                </a:solidFill>
                <a:latin typeface="Dosis" pitchFamily="2" charset="0"/>
              </a:rPr>
              <a:t>à côté</a:t>
            </a:r>
          </a:p>
        </p:txBody>
      </p:sp>
    </p:spTree>
    <p:extLst>
      <p:ext uri="{BB962C8B-B14F-4D97-AF65-F5344CB8AC3E}">
        <p14:creationId xmlns:p14="http://schemas.microsoft.com/office/powerpoint/2010/main" val="3034425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66560-5915-13C6-BCA8-7C5DCE185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3C4832-8093-7A0B-D8DC-1D65947DDD5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0FFDF9C-CD8E-3A61-2130-98B15B7396D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F9B3AD4-B06E-70CB-00F8-8D2418ED8EA5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E25C09F-047E-2A60-F585-5A52FD258F73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200DAA1-6C32-09E7-2E92-91914E72D8EF}"/>
                </a:ext>
              </a:extLst>
            </p:cNvPr>
            <p:cNvSpPr/>
            <p:nvPr/>
          </p:nvSpPr>
          <p:spPr>
            <a:xfrm>
              <a:off x="2946400" y="419100"/>
              <a:ext cx="112710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Vocabulaire</a:t>
              </a:r>
              <a:r>
                <a:rPr lang="de-DE" sz="9600" b="1" dirty="0">
                  <a:solidFill>
                    <a:srgbClr val="008EC0"/>
                  </a:solidFill>
                  <a:latin typeface="Dosis" pitchFamily="2" charset="0"/>
                </a:rPr>
                <a:t> </a:t>
              </a:r>
              <a:r>
                <a:rPr lang="de-DE" sz="6600" b="1" dirty="0">
                  <a:solidFill>
                    <a:srgbClr val="008EC0"/>
                  </a:solidFill>
                  <a:latin typeface="Dosis" pitchFamily="2" charset="0"/>
                </a:rPr>
                <a:t> </a:t>
              </a:r>
              <a:r>
                <a:rPr lang="de-DE" sz="5400" b="1" dirty="0" err="1">
                  <a:solidFill>
                    <a:srgbClr val="008EC0"/>
                  </a:solidFill>
                  <a:latin typeface="Dosis" pitchFamily="2" charset="0"/>
                </a:rPr>
                <a:t>légumes</a:t>
              </a:r>
              <a:r>
                <a:rPr lang="de-DE" sz="5400" b="1" dirty="0">
                  <a:solidFill>
                    <a:srgbClr val="008EC0"/>
                  </a:solidFill>
                  <a:latin typeface="Dosis" pitchFamily="2" charset="0"/>
                </a:rPr>
                <a:t>- </a:t>
              </a:r>
              <a:r>
                <a:rPr lang="de-DE" sz="5400" b="1" dirty="0" err="1">
                  <a:solidFill>
                    <a:srgbClr val="008EC0"/>
                  </a:solidFill>
                  <a:latin typeface="Dosis" pitchFamily="2" charset="0"/>
                </a:rPr>
                <a:t>sucre</a:t>
              </a:r>
              <a:r>
                <a:rPr lang="de-DE" sz="5400" b="1" dirty="0">
                  <a:solidFill>
                    <a:srgbClr val="008EC0"/>
                  </a:solidFill>
                  <a:latin typeface="Dosis" pitchFamily="2" charset="0"/>
                </a:rPr>
                <a:t>- </a:t>
              </a:r>
              <a:r>
                <a:rPr lang="fr-MA" sz="5400" b="1" dirty="0">
                  <a:solidFill>
                    <a:srgbClr val="008EC0"/>
                  </a:solidFill>
                  <a:latin typeface="Dosis" pitchFamily="2" charset="0"/>
                </a:rPr>
                <a:t>prune – fromage- brocoli – prendre</a:t>
              </a:r>
              <a:r>
                <a:rPr lang="fr-FR" sz="66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- </a:t>
              </a:r>
              <a:r>
                <a:rPr lang="fr-FR" sz="5400" b="1" dirty="0">
                  <a:solidFill>
                    <a:srgbClr val="008EC0"/>
                  </a:solidFill>
                  <a:latin typeface="Dosis" pitchFamily="2" charset="0"/>
                </a:rPr>
                <a:t>découper- préparer </a:t>
              </a:r>
              <a:endParaRPr lang="fr-FR" sz="10350" b="1" dirty="0">
                <a:solidFill>
                  <a:schemeClr val="tx2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44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1ECD3-C996-0B38-F265-A4347CD3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61D81F-AFA5-3AA4-4447-9C40AB9BD438}"/>
              </a:ext>
            </a:extLst>
          </p:cNvPr>
          <p:cNvSpPr/>
          <p:nvPr/>
        </p:nvSpPr>
        <p:spPr>
          <a:xfrm>
            <a:off x="-1" y="0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8E4CEBA-C548-58F8-2871-FB2273FA85BE}"/>
              </a:ext>
            </a:extLst>
          </p:cNvPr>
          <p:cNvGrpSpPr/>
          <p:nvPr/>
        </p:nvGrpSpPr>
        <p:grpSpPr>
          <a:xfrm>
            <a:off x="467685" y="571500"/>
            <a:ext cx="12748764" cy="9372600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2F02317F-305C-37D1-7FFC-0FDA2ADE755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A243F82-95A7-9A6C-03F4-3C1C86D98F4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9" name="Graphique 8">
            <a:extLst>
              <a:ext uri="{FF2B5EF4-FFF2-40B4-BE49-F238E27FC236}">
                <a16:creationId xmlns:a16="http://schemas.microsoft.com/office/drawing/2014/main" id="{C625B0B2-C37E-87F5-E8D7-FE1142B29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7E7A934-2A95-2593-7304-F98AC2D475F6}"/>
              </a:ext>
            </a:extLst>
          </p:cNvPr>
          <p:cNvSpPr txBox="1"/>
          <p:nvPr/>
        </p:nvSpPr>
        <p:spPr>
          <a:xfrm>
            <a:off x="1462547" y="833351"/>
            <a:ext cx="106151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apprendre de nouveaux mots en français.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D566395-7F70-482C-E737-815EA37465D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B8440F-1468-9CE8-24CC-194B75D0EB2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6C164EE3-9F6E-638B-5DC3-48BF7DEA70D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BFC50234-350B-A4BA-1B08-B4B7FBFCDB6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EBF45F-F7CC-AD61-D301-05854FCF64B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CC05EE30-68A9-CB7D-F0C5-6DC94C0242C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109D8C75-4176-C1F0-3867-6A7B2E68E91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Image 3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FC64C1FC-CFA7-47EC-1C2E-58F7064ADC1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74" y="3532681"/>
            <a:ext cx="4654805" cy="5292378"/>
          </a:xfrm>
          <a:prstGeom prst="rect">
            <a:avLst/>
          </a:prstGeom>
        </p:spPr>
      </p:pic>
      <p:sp>
        <p:nvSpPr>
          <p:cNvPr id="16" name="Bulle narrative : rectangle à coins arrondis 15">
            <a:extLst>
              <a:ext uri="{FF2B5EF4-FFF2-40B4-BE49-F238E27FC236}">
                <a16:creationId xmlns:a16="http://schemas.microsoft.com/office/drawing/2014/main" id="{BB9DE605-3CA2-32A4-FDD3-3571348A401B}"/>
              </a:ext>
            </a:extLst>
          </p:cNvPr>
          <p:cNvSpPr/>
          <p:nvPr/>
        </p:nvSpPr>
        <p:spPr>
          <a:xfrm>
            <a:off x="4610100" y="1889799"/>
            <a:ext cx="8305800" cy="5000006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AC6194-1B00-AE0C-5D02-5AF6436DF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493" y="2145400"/>
            <a:ext cx="1450060" cy="111450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3AC61F2-775D-3E5C-6D2D-18AA5EFA6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569" y="4480184"/>
            <a:ext cx="1157251" cy="117247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3830156D-8BE3-0A7C-B504-B6D4B96601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855" y="2145400"/>
            <a:ext cx="2364556" cy="153390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2A86DE4-F5F1-D30E-EDD6-0EDEEDE898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755" y="2116764"/>
            <a:ext cx="1747185" cy="117247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2DED7EA-FD7C-65D9-C69C-34A35ABC83C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77" y="4379411"/>
            <a:ext cx="1891204" cy="1591183"/>
          </a:xfrm>
          <a:prstGeom prst="rect">
            <a:avLst/>
          </a:prstGeom>
        </p:spPr>
      </p:pic>
      <p:pic>
        <p:nvPicPr>
          <p:cNvPr id="1026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7E8FCB24-358C-97D2-CA6D-521C93397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382" y="4289838"/>
            <a:ext cx="1591725" cy="159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556B74B-4981-C968-4CE2-1934DE1BA0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26484" y="2116764"/>
            <a:ext cx="1159198" cy="159118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AFC4244-A4C6-6BFF-81D0-C267094E7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6679" y="4178387"/>
            <a:ext cx="2065732" cy="179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65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B9487-58FD-3A73-DD1B-D14030AB0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F2D86E-4050-44F8-DA8E-850DA6F0FE0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3FA3B96-3FC5-0C5C-A890-085E5F04295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6337817-A64D-58C7-ADB3-4BB5BB930D2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7CCA16B-8C61-76CF-35D8-8909C9D7DE5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79AF215-AB78-00F1-85FB-C2FB46615D7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BAA6067E-F5F6-D83C-D72D-1EEA39D3E87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0A1EBA0-C2BD-3EC5-37AE-ABC0938AF21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440B20-4809-C466-2CBD-C3A228F1698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44E474B-EC59-3C3E-0AD7-6B5E5131C49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3A8961D-C6E6-FD72-B825-584959154B8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EFCED81-F2D6-0433-29CD-17307C491A6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099C2E7-5A1A-5128-64D5-B890C6FC1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CEA86DC-E615-0926-FEE9-F3572DCEFCB2}"/>
              </a:ext>
            </a:extLst>
          </p:cNvPr>
          <p:cNvSpPr txBox="1"/>
          <p:nvPr/>
        </p:nvSpPr>
        <p:spPr>
          <a:xfrm>
            <a:off x="1462547" y="708466"/>
            <a:ext cx="141535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une prune. La prune. Comment vous dites prune dans votre langue?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6C1B04-A8A9-657A-BBF5-86436E6E6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314700"/>
            <a:ext cx="6112647" cy="469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5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BD7E9-E181-63B4-A768-26A4ACCE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AA21C65-52B2-A639-3953-B5D0399713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865B3A-10AB-77BA-74CA-0E86006BB2D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72D03BB-C72C-A952-0A56-C1CD13510C9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7CA3284-E741-FD6F-758E-F4E3A1F1D2C1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A9523CD-D07C-48C9-77DC-FC65B84A51B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791FF49-CD16-B441-E957-6DAB1C48578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3699682-B012-554E-FC13-F42DF88B074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D34B1E-88CE-4876-F7E0-3888C19E65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D9376B42-509A-ABAC-FBAA-51780CC95FD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69D6BB-FD77-A920-7726-D86AD849307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F74F98-1DFB-6F4D-FC25-17921ED03E0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88696D4-50B6-1154-1452-FEF8A72A2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E8C116B-3418-6A59-95AA-D5C0088C73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C’est une prune. La prune.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Répétons ensemble la prune.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D48DCDD-5D9E-8BF7-EA16-90A1760802EB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prune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90A18FF-6841-B6F3-A8E3-75F215ED1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284" y="5143500"/>
            <a:ext cx="38665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1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4AF96-D147-D34A-9DC6-B1DCFED4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8D5431-C6E5-25CF-5526-F41E8017664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04E4226-9B8A-7B72-BDB5-38BA1FB7A888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7CDB582-D5A3-0EFA-EB62-F0B6C7C97E3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FF15A8F-61E6-5603-6B8A-B4A29430D65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FBE2FD3-AD1A-7E6B-78EC-E85078491F0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F845179-60B8-B78B-278C-D87B7178D21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ADBE696-C96E-37BB-F952-343E5379B1B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72B109B-102D-3F5F-2798-8751DD3DAE7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6819580-FB1D-6268-C712-A133425533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8E88A7-307E-ED6A-5137-25F3267B2CC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55F5C8E-0A43-2029-39F5-57BB0EAD22F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BF80077-560A-1040-D9B7-1EE9BB2C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0000F65-F854-9341-39EA-D11C44DB01DE}"/>
              </a:ext>
            </a:extLst>
          </p:cNvPr>
          <p:cNvSpPr txBox="1"/>
          <p:nvPr/>
        </p:nvSpPr>
        <p:spPr>
          <a:xfrm>
            <a:off x="1462547" y="708466"/>
            <a:ext cx="11567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du sucre. Le sucre. Comment vous dites sucre dans votre langue? 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32C0853-CCA2-B785-04D4-396B30F40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162300"/>
            <a:ext cx="4191000" cy="352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7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D14B-343D-4861-FE42-00217EE8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22F451-5F15-65AB-5B40-6520E3C27B1B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BDF3765-94F2-F9C3-72C8-C065996012D9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E84EA6C-B53D-6D00-A417-1846CB96AA53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49418A2-5BCF-C6A9-BE21-35F01726420C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F8C2BDD-2208-3F6E-3904-1E83255CC7C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565A73C-D89D-C575-7240-7742FEE86A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BDCF8F5-E135-BFEC-28A0-732438F462E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B5EE06-8EA0-EFDE-508E-D098EB260E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9C5EBA7-4AD8-53E7-3BE3-539BA7E33D5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96AB4F5C-2B31-1EDD-C516-8B163D20353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1A62F24-3CC3-98CC-633E-92DBED930E2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D4DD5CE-2EBA-2E2F-D2A4-32CFC82D7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CEC0DD-96A6-C25E-ADD3-5412111D37AD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Du sucre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sucre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Répétons ensemble sucre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DBBD205-1905-5465-F234-0D4277A41E6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sucre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EB6D1E-A7BB-B46E-DE52-25C11EA79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37" y="4855838"/>
            <a:ext cx="3656126" cy="30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29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9775D-407C-4E08-F35B-4EBF14CD4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C09B7B3-8F97-E66D-D2BC-29FF0D4CE8F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AE2B52C-25F5-850C-DCAD-7FF4BE01391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6299BBA2-5491-55DF-11C7-22F441676E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DCB9B29-AC33-D841-9D31-876B6361D29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624345-90C3-030F-EAF3-0F1C81FBC07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219D775-A3AE-BD99-6E4B-C84786BD9A2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6306594-49B7-2A7F-A7A2-C5B3161ECC6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809BC26-F67D-0C60-DC78-4E2363B31F7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64B0278-303B-18F1-B2DD-A8E4D7A4CDA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B854B26-3683-690D-83FB-4D5CC0F52B7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C9FAC3D-72C6-867C-EA36-42BF82D88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68DDB6F-7E92-276D-D573-A909D9BA4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323039F-3BA2-9CF3-152C-E9DE74C88B3A}"/>
              </a:ext>
            </a:extLst>
          </p:cNvPr>
          <p:cNvSpPr txBox="1"/>
          <p:nvPr/>
        </p:nvSpPr>
        <p:spPr>
          <a:xfrm>
            <a:off x="1462548" y="708466"/>
            <a:ext cx="113722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rgbClr val="A6A6A6"/>
                </a:solidFill>
              </a:rPr>
              <a:t>Ce sont des légumes. Les légumes. Comment vous dites légume dans votre langue?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8915C78-8BB7-D39D-8824-C23CB5111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70" y="3004370"/>
            <a:ext cx="5973429" cy="4008572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9314854D-281C-CECD-6D1E-5E74F74EFE3D}"/>
              </a:ext>
            </a:extLst>
          </p:cNvPr>
          <p:cNvSpPr/>
          <p:nvPr/>
        </p:nvSpPr>
        <p:spPr>
          <a:xfrm>
            <a:off x="3124200" y="2355755"/>
            <a:ext cx="7010400" cy="484514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19542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549A0-36F5-BF32-A60A-EF5022B52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84E5A2-D2FE-D278-078C-E4254628A73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EF53D58-C9D2-2B1B-B53A-D53FA0FAD483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79F5335-56F8-7A38-3319-C0C4BBEB350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035E58C-2390-FECA-AD66-05A402B8F258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EC8A42D-E50D-47D4-A542-F121A722075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916FA0-3234-64F6-EB74-CCE86073E86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BD89FA2-76BB-D106-6A01-99C695DCA3A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0073EBC-1157-1A70-814B-710693B907D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6F65DBF-78B7-7286-B78E-190C6EDC7A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F9ABB6D-E954-8BBA-0656-E7DE15496F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43108D7-8D44-DB34-9DB3-6DA730EB4D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793F128-BCDF-816E-2748-7379287B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9CA5839-D9E4-5C16-1FBC-70CD0FC05842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Ce sont des légumes. Les légumes. 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Répétons ensemble des légumes.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7B3EDC-E2AF-8425-529D-A1EC05384EA5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Des légumes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7E0DB2-6B41-B016-D8F0-840A10A59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727" y="4492868"/>
            <a:ext cx="5511568" cy="369863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CCC2211-53F2-48E3-772C-3AB6BBB70643}"/>
              </a:ext>
            </a:extLst>
          </p:cNvPr>
          <p:cNvSpPr/>
          <p:nvPr/>
        </p:nvSpPr>
        <p:spPr>
          <a:xfrm>
            <a:off x="3124200" y="4229100"/>
            <a:ext cx="7924800" cy="43434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45166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FA30-D0D8-1AF5-508A-AF0CF55E9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E56450-B0A1-BD8D-E6B1-BA237DB5CAF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128C0DB-9FEE-8FD2-3A4E-6537D7C3BB4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EDF35A9-B6CB-2CA4-43FC-85FEF472B4F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91E4BFA-658B-9B19-C9BE-6D8B62E33D2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5E8D12-21F6-FEC8-83DD-DC792016E97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E855D64-540F-9A4C-7DF4-93882D1BB2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986FBAEB-3D02-6619-8733-A26A7809430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142FD71-97DB-0053-36F5-CD1AABAE387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529E216-F4F4-71BD-050C-8BA4AAB3B6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59357A8-2DFE-E33E-8080-C25284965DC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2A30DD4-E4BE-3CEA-E982-A19297CBA0A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3AB76D7-9134-637A-2ED5-BFE6520BC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E028910-30F0-6CE3-8103-2909850EFB32}"/>
              </a:ext>
            </a:extLst>
          </p:cNvPr>
          <p:cNvSpPr txBox="1"/>
          <p:nvPr/>
        </p:nvSpPr>
        <p:spPr>
          <a:xfrm>
            <a:off x="1462547" y="708466"/>
            <a:ext cx="141535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du fromage. Le fromage. Comment vous dites fromage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B709B98-FA50-FAAB-CF79-800AE86AF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761334"/>
            <a:ext cx="5396436" cy="35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A623-ABA5-5C0A-8BF3-C3CAF5415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EDF2565-9030-9EF1-69FF-04E1857CBAA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pPr defTabSz="685834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E8A4F4-A511-AB99-83FB-03B833891243}"/>
              </a:ext>
            </a:extLst>
          </p:cNvPr>
          <p:cNvSpPr txBox="1"/>
          <p:nvPr/>
        </p:nvSpPr>
        <p:spPr>
          <a:xfrm>
            <a:off x="9637643" y="420948"/>
            <a:ext cx="1886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solidFill>
                  <a:schemeClr val="bg1">
                    <a:lumMod val="50000"/>
                  </a:schemeClr>
                </a:solidFill>
              </a:rPr>
              <a:t>Pour l’enseignant(e) 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3E275840-6401-6A25-83D6-5BB2079ACCA2}"/>
              </a:ext>
            </a:extLst>
          </p:cNvPr>
          <p:cNvGrpSpPr/>
          <p:nvPr/>
        </p:nvGrpSpPr>
        <p:grpSpPr>
          <a:xfrm>
            <a:off x="586150" y="190500"/>
            <a:ext cx="12909816" cy="9982199"/>
            <a:chOff x="312517" y="227366"/>
            <a:chExt cx="8518967" cy="6196583"/>
          </a:xfrm>
        </p:grpSpPr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B4D863D0-25A4-BA37-D584-BE2A9BD6798D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320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BE69CDE-5C19-BB91-A924-965F2E8B26F0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800" dirty="0">
                <a:latin typeface="Dosis" pitchFamily="2" charset="0"/>
              </a:endParaRPr>
            </a:p>
          </p:txBody>
        </p:sp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49FBDC22-A7A9-4DEB-A5CB-E5CAEF51F195}"/>
              </a:ext>
            </a:extLst>
          </p:cNvPr>
          <p:cNvSpPr txBox="1"/>
          <p:nvPr/>
        </p:nvSpPr>
        <p:spPr>
          <a:xfrm>
            <a:off x="884505" y="1545430"/>
            <a:ext cx="113945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630"/>
            <a:r>
              <a: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À  la fin de la séance d’aujourd’hui, au moins 80% des élèves doivent être capables de : 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C86456F-2B95-8290-C267-779A7B839F2F}"/>
              </a:ext>
            </a:extLst>
          </p:cNvPr>
          <p:cNvGrpSpPr/>
          <p:nvPr/>
        </p:nvGrpSpPr>
        <p:grpSpPr>
          <a:xfrm>
            <a:off x="586150" y="4245118"/>
            <a:ext cx="12736369" cy="3646391"/>
            <a:chOff x="2853490" y="4071202"/>
            <a:chExt cx="12609208" cy="3285622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E1768510-1B5B-6B88-577F-631D97B3E276}"/>
                </a:ext>
              </a:extLst>
            </p:cNvPr>
            <p:cNvGrpSpPr/>
            <p:nvPr/>
          </p:nvGrpSpPr>
          <p:grpSpPr>
            <a:xfrm flipH="1">
              <a:off x="2853491" y="4071202"/>
              <a:ext cx="12581019" cy="1405138"/>
              <a:chOff x="1309128" y="1877897"/>
              <a:chExt cx="6724021" cy="750987"/>
            </a:xfrm>
          </p:grpSpPr>
          <p:sp>
            <p:nvSpPr>
              <p:cNvPr id="28" name="Rectangle : coins arrondis 18 - 2">
                <a:extLst>
                  <a:ext uri="{FF2B5EF4-FFF2-40B4-BE49-F238E27FC236}">
                    <a16:creationId xmlns:a16="http://schemas.microsoft.com/office/drawing/2014/main" id="{3EF0E1E2-C01B-E039-54DB-5F1F45474B74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 defTabSz="457200">
                  <a:defRPr/>
                </a:pP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5D40F07B-6C8C-5581-9A0D-4749A54D6E28}"/>
                  </a:ext>
                </a:extLst>
              </p:cNvPr>
              <p:cNvSpPr txBox="1"/>
              <p:nvPr/>
            </p:nvSpPr>
            <p:spPr>
              <a:xfrm>
                <a:off x="1385929" y="1877897"/>
                <a:ext cx="6060083" cy="637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les mots du vocabulaire:</a:t>
                </a:r>
              </a:p>
              <a:p>
                <a:pPr defTabSz="914445">
                  <a:spcAft>
                    <a:spcPts val="1800"/>
                  </a:spcAft>
                  <a:defRPr/>
                </a:pPr>
                <a:r>
                  <a:rPr lang="de-DE" sz="2800" b="1" dirty="0">
                    <a:solidFill>
                      <a:srgbClr val="008EC0"/>
                    </a:solidFill>
                    <a:latin typeface="Dosis" pitchFamily="2" charset="0"/>
                  </a:rPr>
                  <a:t>   </a:t>
                </a:r>
                <a:r>
                  <a:rPr lang="de-DE" sz="3600" b="1" dirty="0">
                    <a:solidFill>
                      <a:srgbClr val="008EC0"/>
                    </a:solidFill>
                    <a:latin typeface="Dosis" pitchFamily="2" charset="0"/>
                  </a:rPr>
                  <a:t> </a:t>
                </a:r>
                <a:r>
                  <a:rPr lang="de-DE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légumes</a:t>
                </a:r>
                <a:r>
                  <a:rPr lang="de-DE" sz="28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de-DE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sucre</a:t>
                </a:r>
                <a:r>
                  <a:rPr lang="de-DE" sz="28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fr-MA" sz="2800" b="1" dirty="0">
                    <a:solidFill>
                      <a:srgbClr val="008EC0"/>
                    </a:solidFill>
                    <a:latin typeface="Dosis" pitchFamily="2" charset="0"/>
                  </a:rPr>
                  <a:t>prune – fromage- brocoli – prendre</a:t>
                </a:r>
                <a:r>
                  <a:rPr lang="fr-FR" sz="36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- 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découper- préparer </a:t>
                </a:r>
                <a:endParaRPr lang="fr-FR" sz="3600" b="1" dirty="0">
                  <a:solidFill>
                    <a:srgbClr val="008EC0"/>
                  </a:solidFill>
                  <a:latin typeface="Dosis" pitchFamily="2" charset="0"/>
                </a:endParaRPr>
              </a:p>
            </p:txBody>
          </p:sp>
          <p:sp>
            <p:nvSpPr>
              <p:cNvPr id="30" name="Oval 86">
                <a:extLst>
                  <a:ext uri="{FF2B5EF4-FFF2-40B4-BE49-F238E27FC236}">
                    <a16:creationId xmlns:a16="http://schemas.microsoft.com/office/drawing/2014/main" id="{682BD923-01C7-9BB1-673D-4D7011C6955D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1" name="Graphique 30">
                <a:extLst>
                  <a:ext uri="{FF2B5EF4-FFF2-40B4-BE49-F238E27FC236}">
                    <a16:creationId xmlns:a16="http://schemas.microsoft.com/office/drawing/2014/main" id="{B3EA577C-3557-8FCB-2A20-EC36CC4B7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AF9B7E33-F6D1-3DDA-24F5-F146FCAF16B0}"/>
                </a:ext>
              </a:extLst>
            </p:cNvPr>
            <p:cNvGrpSpPr/>
            <p:nvPr/>
          </p:nvGrpSpPr>
          <p:grpSpPr>
            <a:xfrm flipH="1">
              <a:off x="2853490" y="5887014"/>
              <a:ext cx="12609208" cy="1469810"/>
              <a:chOff x="1294062" y="1880836"/>
              <a:chExt cx="6739087" cy="785552"/>
            </a:xfrm>
          </p:grpSpPr>
          <p:sp>
            <p:nvSpPr>
              <p:cNvPr id="24" name="Rectangle : coins arrondis 18 - 2">
                <a:extLst>
                  <a:ext uri="{FF2B5EF4-FFF2-40B4-BE49-F238E27FC236}">
                    <a16:creationId xmlns:a16="http://schemas.microsoft.com/office/drawing/2014/main" id="{C32DD540-F768-253B-3FCB-8FDBA8E07CB9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fr-FR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3AA30382-38B1-028C-12AB-0A2016500562}"/>
                  </a:ext>
                </a:extLst>
              </p:cNvPr>
              <p:cNvSpPr txBox="1"/>
              <p:nvPr/>
            </p:nvSpPr>
            <p:spPr>
              <a:xfrm>
                <a:off x="1294062" y="2088334"/>
                <a:ext cx="6168633" cy="578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44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</a:t>
                </a:r>
                <a:r>
                  <a:rPr kumimoji="0" lang="fr-FR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664"/>
                    </a:solidFill>
                    <a:effectLst/>
                    <a:uLnTx/>
                    <a:uFillTx/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ire et écrire </a:t>
                </a:r>
                <a:r>
                  <a:rPr kumimoji="0" lang="fr-FR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des syllabes avancées, 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des mots avancés </a:t>
                </a:r>
                <a:r>
                  <a:rPr kumimoji="0" lang="fr-FR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8EC0"/>
                    </a:solidFill>
                    <a:effectLst/>
                    <a:uLnTx/>
                    <a:uFillTx/>
                    <a:latin typeface="Dosis" pitchFamily="2" charset="0"/>
                    <a:ea typeface="+mn-ea"/>
                    <a:cs typeface="+mn-cs"/>
                  </a:rPr>
                  <a:t>contenant </a:t>
                </a:r>
                <a:r>
                  <a:rPr lang="fr-FR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br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- </a:t>
                </a:r>
                <a:r>
                  <a:rPr lang="fr-FR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dr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 – </a:t>
                </a:r>
                <a:r>
                  <a:rPr lang="fr-FR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pr</a:t>
                </a:r>
                <a:r>
                  <a:rPr lang="fr-FR" sz="2800" b="1" dirty="0">
                    <a:solidFill>
                      <a:srgbClr val="008EC0"/>
                    </a:solidFill>
                    <a:latin typeface="Dosis" pitchFamily="2" charset="0"/>
                  </a:rPr>
                  <a:t> - </a:t>
                </a:r>
                <a:r>
                  <a:rPr lang="fr-FR" sz="2800" b="1" dirty="0" err="1">
                    <a:solidFill>
                      <a:srgbClr val="008EC0"/>
                    </a:solidFill>
                    <a:latin typeface="Dosis" pitchFamily="2" charset="0"/>
                  </a:rPr>
                  <a:t>cr</a:t>
                </a:r>
                <a:endParaRPr lang="fr-FR" sz="4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26" name="Oval 86">
                <a:extLst>
                  <a:ext uri="{FF2B5EF4-FFF2-40B4-BE49-F238E27FC236}">
                    <a16:creationId xmlns:a16="http://schemas.microsoft.com/office/drawing/2014/main" id="{A3F2B2E4-79BA-E754-F415-2B0997A410B3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spcBef>
                    <a:spcPts val="0"/>
                  </a:spcBef>
                  <a:buClrTx/>
                  <a:buSzTx/>
                  <a:buFontTx/>
                  <a:buNone/>
                  <a:tabLst/>
                  <a:defRPr/>
                </a:pP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27" name="Graphique 26">
                <a:extLst>
                  <a:ext uri="{FF2B5EF4-FFF2-40B4-BE49-F238E27FC236}">
                    <a16:creationId xmlns:a16="http://schemas.microsoft.com/office/drawing/2014/main" id="{33F164E4-70DF-D295-8F42-165D31B55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67442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9031D-DAA8-993D-19D9-24B75A4DF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3E66297-222A-4E0F-996A-CE24E195B34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CE63C23-39D0-298C-C0F9-7919A7D4F8DE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421A795E-CC4C-3E93-EA57-9C4541D910B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A7471CA-0EA0-32AB-9A2E-A17B65679D09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B42D636-5A36-E2EA-C11E-B11676ACB92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E8797C4-B370-8FFD-3802-708B9A6BF82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F92D5396-51DD-B5FB-8609-B02E4E43D26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E84C23B-356C-A3BA-DC84-25D7BFC10DD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4C3EC1-D6F3-7417-ACDD-BE662A69521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DDAF549-15ED-80FB-C8A4-CD7AC0C190C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10BDBB6-D8E5-5555-C0D4-23B9D59BF0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CA779AA-A123-30F9-30BE-4102D3A60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521A26-3652-A073-6209-F4F2320D3BC3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Du fromage.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fromage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. Répétons ensemble 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fromage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E2AAC76-FF80-B267-DFAF-680D3B284AB7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fromage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9E222B-4A0B-C070-5340-B36EFA686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848" y="4750173"/>
            <a:ext cx="5396436" cy="350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72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EC0D-2F41-EBA2-B929-40D1DA75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3C86FB4-CB6D-9F61-1767-93C0B87DD6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4F8369-8AA9-71C2-C400-4E20B277346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8B066AD-8208-E46E-AD0D-C49A321A04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8EFBECB-2436-650B-4B72-8643E8D451E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4F716FF-DA67-F16F-3A29-20779D371A8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3923E33-17F8-F2DB-98CD-DBD567D4654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19A676C-0B24-3D82-CF6C-B727FDC0324C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7686C1D-F58B-C2C0-CFA8-338B2D0278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8B2A5DFF-0629-2066-64C4-AB1563A4D10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C3401DF7-E010-D001-6350-BBB85ADD58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02BA1C1-F793-E315-BE31-CDA6E1A9660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269A017-19FC-9EA6-06F6-5B2F6FD2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534B0DC-E3F6-0EEF-3ACD-448D007BEBCA}"/>
              </a:ext>
            </a:extLst>
          </p:cNvPr>
          <p:cNvSpPr txBox="1"/>
          <p:nvPr/>
        </p:nvSpPr>
        <p:spPr>
          <a:xfrm>
            <a:off x="1462547" y="708466"/>
            <a:ext cx="1174556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rgbClr val="A6A6A6"/>
                </a:solidFill>
              </a:rPr>
              <a:t>Il découpe les légumes. découper. Comment vous dites découper dans votre langue?</a:t>
            </a:r>
            <a:endParaRPr lang="fr-FR" sz="24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B1D0CA0-0734-5230-DBFB-CD2E3422A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47" y="3008925"/>
            <a:ext cx="3110132" cy="426914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27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BA5D0-D55B-000A-F111-B31AED75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E4EB6E-123D-68F6-90E3-871B631AAF8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B9F3F3D-CD71-07E9-F5C9-90B765B272F1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B59FD52-CAB6-35A9-2609-CB8721845C1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F5FFD45-2A05-9D12-E6BF-2E4900EB32A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82944C7-ACFC-1070-F018-F015F08F1A0D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00DBD44-A2C9-C041-45E3-F16E10AB2A4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B06217E-2343-296E-1C2D-8C830FF8971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B308D98-1C74-2AD4-4A2E-4E2B62CB50A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18CB348-6BBF-F1D4-1455-84DB706A368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A3E03EA-AAD7-5B19-A1E7-1AFF5126B9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424A3D6-83AE-4CA9-FE96-454BEBC36EA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07538F8F-7D58-E531-1111-8EE83127B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62B95D9-AC89-C140-2368-A038E84E9DC9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Il découpe les légumes. Découper . découper .Répétons ensemble: découper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CB13214-C4E6-81FA-0EDC-5FDB5ABD3C31}"/>
              </a:ext>
            </a:extLst>
          </p:cNvPr>
          <p:cNvSpPr txBox="1"/>
          <p:nvPr/>
        </p:nvSpPr>
        <p:spPr>
          <a:xfrm>
            <a:off x="3504889" y="2764988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découper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3A8923-AB8B-C877-0307-D0EE55F4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079" y="4457700"/>
            <a:ext cx="2809842" cy="38569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2352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603D6-D466-9C18-1D36-871F48F5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06692-2C3F-1059-E09E-F551F374EC0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EE7816A-4E4B-B8A4-B4E7-EECE39D60D91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FBF859E-C0AE-4B1B-6603-5ECDB1E6B33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18B59EC-B19D-0608-7C30-320ED9A18CCB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2DB0A15-65A8-04DE-B86C-7037B438092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EA917AF-62BF-B132-CA57-8F6E2409C36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DB1F4ED-7450-254B-9ABD-4EE8097E603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44CC6ABE-3CC3-D86E-81CD-AB44CC4ADD2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CD8DEAA-8D51-A610-9248-601CF1BD1DC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BFE068D-34DE-0F39-30DF-954545AE2B65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C0D0016-03BE-82BE-5AEC-4658C0FE2A8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074C96D-7920-9C05-7190-1FCADC2C8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44BD551-3A58-AF0E-E921-9889B0AB7509}"/>
              </a:ext>
            </a:extLst>
          </p:cNvPr>
          <p:cNvSpPr txBox="1"/>
          <p:nvPr/>
        </p:nvSpPr>
        <p:spPr>
          <a:xfrm>
            <a:off x="1066801" y="739550"/>
            <a:ext cx="12344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chef découpe des légumes et du fromage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Répétons ensemble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chef découpe des légumes et du fromage.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56C1155-C7E4-92A2-1E7C-1B89ACFEA095}"/>
              </a:ext>
            </a:extLst>
          </p:cNvPr>
          <p:cNvSpPr txBox="1"/>
          <p:nvPr/>
        </p:nvSpPr>
        <p:spPr>
          <a:xfrm>
            <a:off x="762000" y="2636029"/>
            <a:ext cx="1211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chef découpe des légumes et du fromage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A22970-7340-FE3C-6DF4-35766AD9D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366" y="5596464"/>
            <a:ext cx="3738955" cy="37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46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9B2C5-0DAA-68D4-7B00-C8BF2EC58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3DC90E-069B-26C6-E7D8-53F391296C20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60C2EF2-1FCF-A83F-53E2-D824E74D295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64E660C-CABA-8AA0-5CF4-89471CCB05C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82F2787-FD65-3F1B-B365-1B01BB0D348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3D5FFD-3B41-27C4-1EA4-04276659DE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C1CAADC-2AFC-EFE3-7510-4F951222D6E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D1ED3A-E334-935D-5BD0-42B6FD9D7C02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79E2122-BD1E-5E59-58F3-CD3C18531F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6FF9A14-EF4E-AAA6-B907-6F7890508E4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4062E84-2CAF-6BA7-F71B-BBBF1BCF1FF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09004B5-421C-B270-D958-CF9839AEA5D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B3D3DBB-4969-02AF-3CCE-9497D681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DD05C39-F7D6-28FE-3097-B8E6D3C64D3F}"/>
              </a:ext>
            </a:extLst>
          </p:cNvPr>
          <p:cNvSpPr txBox="1"/>
          <p:nvPr/>
        </p:nvSpPr>
        <p:spPr>
          <a:xfrm>
            <a:off x="1462547" y="708466"/>
            <a:ext cx="11491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C’est un brocoli. Le brocoli. Comment vous dites brocoli dans votre langue? 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BA9C5DA-D742-01BF-07FE-2BBD84763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3274838"/>
            <a:ext cx="4251126" cy="43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5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A96C-BC5C-6F8B-DA64-F677D4B63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7940844-9E8E-3D09-2DD0-896EEA02B7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DF32C3E-6F65-F821-CE47-0DD0692E371C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FCEB1D7-24F1-0C94-F581-89E257D9707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A7FF474-6B0A-E275-445E-DF0E9A6BE012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B38A4EC-326D-AE2D-93AB-0D53B3448D8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C16DF14-F506-ED28-66B8-B3E99F4A512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D51006B-309F-9FC0-AFF6-0D5B40D8C045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4040C14-9F24-9044-9411-034C03465E6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CC9FDA1-0135-9F18-C5EC-321D79999C5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39B0B55-6995-E116-92BA-EDCBB2561D9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D8F5FE1-C1CE-132F-EFEA-A96E7BE993C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335293B-4FF1-B239-2612-683803FDC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78E276B-80B0-72DE-7754-53A7A4CC06C1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Le brocoli. Répétons ensemble le brocoli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5D0E95E-2597-FDA6-F247-ECE82CCB814F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Le brocoli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957532F-4F76-54D9-7CDE-38C2CDD8F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97" y="4836788"/>
            <a:ext cx="3235934" cy="327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71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DD25B-BEA9-9519-CCC8-83FC6095F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0E29A8A-6C9A-797D-C7DD-905384165D57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11C8876-AF28-BBB6-3A15-A6F0EA9E847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ABEEBD1-42DF-6356-86FC-CF60AFA1AB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A4E561A-2546-9DA1-859F-79009F2D9201}"/>
                </a:ext>
              </a:extLst>
            </p:cNvPr>
            <p:cNvSpPr/>
            <p:nvPr/>
          </p:nvSpPr>
          <p:spPr>
            <a:xfrm>
              <a:off x="333382" y="328799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344D4E6F-0C09-AE0F-DBD0-C1FE8244547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3ABAB77-3222-66C9-15C1-868C7F27394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843B2B4-6299-E498-B257-2C4184DEC91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02D6640-66B0-CF81-7DFE-235DEC2C6232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F91DD51-F875-1D7D-8573-512C928B97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E63CD4A-7D1B-9F74-F80D-A0E7DC7956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47FEEDA-82B2-B893-01A3-ACE8BAAF377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3010741-2AA6-E65A-B020-83D08DAB4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392" y="802882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E7FA762-03C1-6A7E-0768-86080790DA41}"/>
              </a:ext>
            </a:extLst>
          </p:cNvPr>
          <p:cNvSpPr txBox="1"/>
          <p:nvPr/>
        </p:nvSpPr>
        <p:spPr>
          <a:xfrm>
            <a:off x="1188350" y="892864"/>
            <a:ext cx="14153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Elle prépare le déjeuner. Préparer. </a:t>
            </a:r>
            <a:r>
              <a:rPr lang="fr-FR" sz="2400" b="1" dirty="0">
                <a:solidFill>
                  <a:srgbClr val="A6A6A6"/>
                </a:solidFill>
              </a:rPr>
              <a:t>Comment vous dites préparer dans votre langue?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E9D5462-1440-DBB8-76E1-42F1C7B2D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39" y="2929698"/>
            <a:ext cx="4397121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33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7A7B2-960A-8D34-0787-8C8CB2420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8DA6625-E8B2-6445-8E20-53BC366DF86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CE7870C-81B7-159D-1366-C857AAA2D74E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01C6989-E0E1-6177-BCF5-5DBCF7516A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E6D20D4-532C-EE3C-8544-2A0DD5BA82C6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DF86506-6E85-A451-20AA-5AA339AA08A6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37749DF8-3B4E-D2DD-8BA6-5F541C3CA00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B293DC93-84AD-5CB2-6E04-53976F38136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D216D1B-B5E5-F25C-E5BE-EF3FF9014A4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9E5857D-E040-CFB7-210B-9FD52E065B7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BC96175-5562-DD48-F00C-B7D89AD8E8D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AFEFB9D-DCF4-24CC-137F-125DA9BD5D2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6A9A397-2E34-2EE0-2278-7E9965832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223D4F3-F4F7-7DA0-DA29-AD8B8063CEFC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Elle prépare le déjeuner.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Préparer. Répétons ensemble 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préparer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AAEDC44-C437-04E2-29E6-11ED968E36B4}"/>
              </a:ext>
            </a:extLst>
          </p:cNvPr>
          <p:cNvSpPr txBox="1"/>
          <p:nvPr/>
        </p:nvSpPr>
        <p:spPr>
          <a:xfrm>
            <a:off x="3601950" y="2636029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Préparer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BD40FB-FAE7-AA41-7C28-DFC0E0C2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260" y="4305300"/>
            <a:ext cx="5103340" cy="4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5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A1D84-4DB3-606B-A11D-12414CFA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CBCACB-CC2B-BC6C-36A7-E82647C2841A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8336D63-2154-2D11-7B34-3708ACE8D1FA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4249879-8B4D-A6B9-8A97-9268EB002CC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DEB22DA-730F-AB1E-F57D-B71171812CCA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91E5A5D-2A33-3617-0BDF-F1C30C12BAC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788394-5A2A-FE6F-6AF8-1F44A5CB8DC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1FFAB3AD-DF7F-2700-75BA-6BA0AC56747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09D96E9B-DB31-C83D-6661-9DA970C1674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A82C7752-CD41-4C72-D186-4ADC617669C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D2DBC37C-ABB7-633D-D9C9-0B554340056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FD725AE-F7D9-D0F7-F5F7-3DDDC46EEC9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7F6D93F-93F5-9C33-4FB9-E21589D48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C8E8FD-9AFD-D352-BF26-D303CAF2F495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Elle prépare une soupe de brocolis. Répétons ensemble Elle prépare une soupe de brocolis.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7E672CB-B6D9-56BD-9498-9E2CDF5DB48B}"/>
              </a:ext>
            </a:extLst>
          </p:cNvPr>
          <p:cNvSpPr txBox="1"/>
          <p:nvPr/>
        </p:nvSpPr>
        <p:spPr>
          <a:xfrm>
            <a:off x="519635" y="2546294"/>
            <a:ext cx="128915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La fille  prépare une soupe de brocolis.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98A1E4-0C6B-9380-DF0D-6C391FE01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051" y="5394447"/>
            <a:ext cx="4189585" cy="4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27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A47B3-2A3B-133C-F065-CD1E128DB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238BB0D-8E67-AA08-8CA1-4757C9A08ED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C89E430-D026-6C45-A870-AC9ACB10ECE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B651A4A-F834-8783-6667-D614B00F482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57807AC-BC50-5FE4-27FE-2215FAB88F9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F9650730-6810-B121-DCA0-BE3BCE6FE29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69B29FBC-4EC8-F71A-929D-ACB2A966B4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37BBB5B-E704-6006-3E37-780D5F60068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307C48E-0ED4-99E1-4A0F-6AB0721763E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E1595FE-4517-A536-F346-9A6C28FAD19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546661D0-3FEF-58F4-EEF2-9C596F250C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774214E-318A-3075-13CF-FCD5FE1EE01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5C80B41F-68C4-6A12-EF92-9A3BFF40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90E2B8B-8E28-9BC3-E8DE-7FA41BFF8B03}"/>
              </a:ext>
            </a:extLst>
          </p:cNvPr>
          <p:cNvSpPr txBox="1"/>
          <p:nvPr/>
        </p:nvSpPr>
        <p:spPr>
          <a:xfrm>
            <a:off x="1462547" y="708466"/>
            <a:ext cx="1149145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fr-FR" sz="2800" b="1" dirty="0">
                <a:solidFill>
                  <a:srgbClr val="A6A6A6"/>
                </a:solidFill>
              </a:rPr>
              <a:t>Il prend le déjeuner. Prendre. Comment dites vous prendre dans votre langue? </a:t>
            </a:r>
            <a:endParaRPr lang="fr-FR" sz="2800" b="1" dirty="0">
              <a:solidFill>
                <a:prstClr val="white">
                  <a:lumMod val="65000"/>
                </a:prstClr>
              </a:solidFill>
            </a:endParaRP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0001DAE7-E95C-2A8E-0973-CC4D36B4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784" y="2519091"/>
            <a:ext cx="4978217" cy="497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59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5EFE-0792-2874-BA65-32EE4EE51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E522EBE-F807-3459-1F7A-8130882B6984}"/>
              </a:ext>
            </a:extLst>
          </p:cNvPr>
          <p:cNvSpPr/>
          <p:nvPr/>
        </p:nvSpPr>
        <p:spPr>
          <a:xfrm>
            <a:off x="43211" y="8694058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AA4172-393E-A79D-1343-DF35511B332E}"/>
              </a:ext>
            </a:extLst>
          </p:cNvPr>
          <p:cNvSpPr/>
          <p:nvPr/>
        </p:nvSpPr>
        <p:spPr>
          <a:xfrm>
            <a:off x="11973978" y="8450964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0FFBF34A-792B-96F6-7074-8BEC63CD02F8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sz="135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92BB10B-F75D-B638-CC96-21E415470F54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D92132-6B12-9F88-E07D-356B77EF46B5}"/>
              </a:ext>
            </a:extLst>
          </p:cNvPr>
          <p:cNvGrpSpPr/>
          <p:nvPr/>
        </p:nvGrpSpPr>
        <p:grpSpPr>
          <a:xfrm>
            <a:off x="433188" y="647700"/>
            <a:ext cx="12849624" cy="86106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E6B3B2E9-EF91-9CFC-2E99-BE832193F821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0557481-7697-AC24-3F87-38C5C1FFA1E1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MA" sz="525" dirty="0"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19B8D5AF-A753-1E0F-B7F2-C9E16D9B7709}"/>
                </a:ext>
              </a:extLst>
            </p:cNvPr>
            <p:cNvSpPr/>
            <p:nvPr/>
          </p:nvSpPr>
          <p:spPr>
            <a:xfrm rot="5400000" flipH="1">
              <a:off x="-463198" y="2017096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technique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F3379ED-3477-DA29-D2A7-FCEEC54429FA}"/>
                </a:ext>
              </a:extLst>
            </p:cNvPr>
            <p:cNvSpPr/>
            <p:nvPr/>
          </p:nvSpPr>
          <p:spPr>
            <a:xfrm rot="5400000" flipH="1">
              <a:off x="-463198" y="4818960"/>
              <a:ext cx="2420189" cy="396922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3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Matériel didactique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D89272-5602-81C1-04F8-CC6C71399B63}"/>
              </a:ext>
            </a:extLst>
          </p:cNvPr>
          <p:cNvGrpSpPr/>
          <p:nvPr/>
        </p:nvGrpSpPr>
        <p:grpSpPr>
          <a:xfrm>
            <a:off x="1667547" y="2400300"/>
            <a:ext cx="11019754" cy="2766534"/>
            <a:chOff x="-3805047" y="3869835"/>
            <a:chExt cx="6297262" cy="2753069"/>
          </a:xfrm>
        </p:grpSpPr>
        <p:sp>
          <p:nvSpPr>
            <p:cNvPr id="8" name="Rectangle : coins arrondis 18 - 2">
              <a:extLst>
                <a:ext uri="{FF2B5EF4-FFF2-40B4-BE49-F238E27FC236}">
                  <a16:creationId xmlns:a16="http://schemas.microsoft.com/office/drawing/2014/main" id="{710E5C23-2F46-D2F5-2A1C-908F27DFA352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9" name="Rectangle : coins arrondis 18 - 2">
              <a:extLst>
                <a:ext uri="{FF2B5EF4-FFF2-40B4-BE49-F238E27FC236}">
                  <a16:creationId xmlns:a16="http://schemas.microsoft.com/office/drawing/2014/main" id="{64439FD4-917D-4409-721E-423C8F94A93B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Projection ajustée</a:t>
              </a:r>
            </a:p>
          </p:txBody>
        </p:sp>
        <p:sp>
          <p:nvSpPr>
            <p:cNvPr id="10" name="Rectangle : coins arrondis 18 - 2">
              <a:extLst>
                <a:ext uri="{FF2B5EF4-FFF2-40B4-BE49-F238E27FC236}">
                  <a16:creationId xmlns:a16="http://schemas.microsoft.com/office/drawing/2014/main" id="{7808B883-4A94-32EA-A6B1-BA7121DCF898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FF26DDA4-A603-3C50-5E37-11A4E143D59E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Pointeur</a:t>
              </a: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D7BDB6C9-4928-9A77-E619-2C0AD7F159D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2BEA4EC1-CA31-03F8-9B93-687DD33FAE6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PC + PPT 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D610488-92E0-FB5D-FFB0-F3AEEAA25339}"/>
              </a:ext>
            </a:extLst>
          </p:cNvPr>
          <p:cNvGrpSpPr/>
          <p:nvPr/>
        </p:nvGrpSpPr>
        <p:grpSpPr>
          <a:xfrm>
            <a:off x="1667547" y="5552255"/>
            <a:ext cx="11019754" cy="2766534"/>
            <a:chOff x="-3805047" y="3869835"/>
            <a:chExt cx="6297262" cy="2753069"/>
          </a:xfrm>
        </p:grpSpPr>
        <p:sp>
          <p:nvSpPr>
            <p:cNvPr id="21" name="Rectangle : coins arrondis 18 - 2">
              <a:extLst>
                <a:ext uri="{FF2B5EF4-FFF2-40B4-BE49-F238E27FC236}">
                  <a16:creationId xmlns:a16="http://schemas.microsoft.com/office/drawing/2014/main" id="{23C7F805-C006-C4D0-2AD2-2E2DAFAF6394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2" name="Rectangle : coins arrondis 18 - 2">
              <a:extLst>
                <a:ext uri="{FF2B5EF4-FFF2-40B4-BE49-F238E27FC236}">
                  <a16:creationId xmlns:a16="http://schemas.microsoft.com/office/drawing/2014/main" id="{66299E20-4D39-B8DB-DEB1-15EF0EE770DC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25" name="Rectangle : coins arrondis 18 - 2">
              <a:extLst>
                <a:ext uri="{FF2B5EF4-FFF2-40B4-BE49-F238E27FC236}">
                  <a16:creationId xmlns:a16="http://schemas.microsoft.com/office/drawing/2014/main" id="{9D0277C3-439F-5EBA-7A8E-E6D613F404D9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6" name="Rectangle : coins arrondis 18 - 2">
              <a:extLst>
                <a:ext uri="{FF2B5EF4-FFF2-40B4-BE49-F238E27FC236}">
                  <a16:creationId xmlns:a16="http://schemas.microsoft.com/office/drawing/2014/main" id="{85C86FCF-EC28-D4A0-3C46-16BBB2455424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27" name="Rectangle : coins arrondis 18 - 2">
              <a:extLst>
                <a:ext uri="{FF2B5EF4-FFF2-40B4-BE49-F238E27FC236}">
                  <a16:creationId xmlns:a16="http://schemas.microsoft.com/office/drawing/2014/main" id="{39F302BC-85FB-F91E-1B0F-BF6292B64DEF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endParaRPr lang="fr-FR" sz="1050" dirty="0">
                <a:solidFill>
                  <a:prstClr val="white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29" name="Rectangle : coins arrondis 18 - 2">
              <a:extLst>
                <a:ext uri="{FF2B5EF4-FFF2-40B4-BE49-F238E27FC236}">
                  <a16:creationId xmlns:a16="http://schemas.microsoft.com/office/drawing/2014/main" id="{C49D048B-D808-7D54-BF79-87E31E59692C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rgbClr val="2045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defRPr/>
              </a:pPr>
              <a:r>
                <a:rPr lang="fr-FR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  <a:endParaRPr lang="ar-MA" sz="3000" b="1" dirty="0">
                <a:solidFill>
                  <a:schemeClr val="bg1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31" name="Image 30">
            <a:extLst>
              <a:ext uri="{FF2B5EF4-FFF2-40B4-BE49-F238E27FC236}">
                <a16:creationId xmlns:a16="http://schemas.microsoft.com/office/drawing/2014/main" id="{2DBBB6D9-F521-9D8E-1B1F-13EE7313F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02163" y="2744502"/>
            <a:ext cx="1647867" cy="143723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B86C2FB-D0CA-0CEF-F8EE-B99BCD0475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5686" y="2687579"/>
            <a:ext cx="1495756" cy="1494161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6A26BEA5-56AB-95DE-3AC5-6044E196A5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735444" y="3081735"/>
            <a:ext cx="2563417" cy="805345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441462A-7276-314C-56FC-4896711C50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19"/>
          <a:srcRect l="1" t="974" r="78882" b="31320"/>
          <a:stretch/>
        </p:blipFill>
        <p:spPr>
          <a:xfrm>
            <a:off x="2433637" y="5812768"/>
            <a:ext cx="1728962" cy="1236446"/>
          </a:xfrm>
          <a:prstGeom prst="rect">
            <a:avLst/>
          </a:prstGeom>
        </p:spPr>
      </p:pic>
      <p:pic>
        <p:nvPicPr>
          <p:cNvPr id="44" name="Image 43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D0BF20AF-3A1D-6630-F637-4E386217151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6512485" y="5872259"/>
            <a:ext cx="1359077" cy="1478580"/>
          </a:xfrm>
          <a:prstGeom prst="rect">
            <a:avLst/>
          </a:prstGeom>
        </p:spPr>
      </p:pic>
      <p:sp>
        <p:nvSpPr>
          <p:cNvPr id="45" name="ZoneTexte 5">
            <a:extLst>
              <a:ext uri="{FF2B5EF4-FFF2-40B4-BE49-F238E27FC236}">
                <a16:creationId xmlns:a16="http://schemas.microsoft.com/office/drawing/2014/main" id="{C1265B61-3F23-014B-2D3C-908AE27AAA5C}"/>
              </a:ext>
            </a:extLst>
          </p:cNvPr>
          <p:cNvSpPr txBox="1"/>
          <p:nvPr/>
        </p:nvSpPr>
        <p:spPr>
          <a:xfrm>
            <a:off x="11481983" y="435627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6B8EF52-0157-B24E-C0FA-9168F5894AB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34600" y="5618849"/>
            <a:ext cx="1477458" cy="190189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74606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83054-5B8A-82E0-DAD2-4376DFA61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102DBE1-5F1A-38C3-C4AE-F1676D36982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062408F-CAF1-DC74-2B5B-250ED2C97EF8}"/>
              </a:ext>
            </a:extLst>
          </p:cNvPr>
          <p:cNvGrpSpPr/>
          <p:nvPr/>
        </p:nvGrpSpPr>
        <p:grpSpPr>
          <a:xfrm>
            <a:off x="467685" y="571500"/>
            <a:ext cx="12766342" cy="9220200"/>
            <a:chOff x="312517" y="308344"/>
            <a:chExt cx="8530713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7BABE6E-6645-3B5C-51E7-957458F1453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6A864A2-332B-FD00-2C3A-9289ECDB85D3}"/>
                </a:ext>
              </a:extLst>
            </p:cNvPr>
            <p:cNvSpPr/>
            <p:nvPr/>
          </p:nvSpPr>
          <p:spPr>
            <a:xfrm>
              <a:off x="347230" y="313175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35D04E4-E829-023D-3DB1-CD4A3F30D0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C987872-B676-A2D4-0D66-7BD9F8E0934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9D1623B-9BA7-2836-C897-A267DB2A02C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9A6C0E6-2CFE-5992-4C3B-05D1C79B54F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E1232C5-2554-299F-E002-A124C525BF1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4F73110-F683-0CE1-6563-E0BC56F3453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5ED5443-7836-0743-6A57-B018D81E9EC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4A60276-A202-DB92-D4A4-898200454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358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4FA584-295B-D387-4A55-F1E36FA72A5E}"/>
              </a:ext>
            </a:extLst>
          </p:cNvPr>
          <p:cNvSpPr txBox="1"/>
          <p:nvPr/>
        </p:nvSpPr>
        <p:spPr>
          <a:xfrm>
            <a:off x="1066801" y="739550"/>
            <a:ext cx="1234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Il prend.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Prendre. Répétons ensemble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prendre </a:t>
            </a: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4339A0-E6E2-0A0B-5925-31AEE41FB3EA}"/>
              </a:ext>
            </a:extLst>
          </p:cNvPr>
          <p:cNvSpPr txBox="1"/>
          <p:nvPr/>
        </p:nvSpPr>
        <p:spPr>
          <a:xfrm>
            <a:off x="3282697" y="2546294"/>
            <a:ext cx="64802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69">
              <a:defRPr/>
            </a:pPr>
            <a:r>
              <a:rPr lang="fr-FR" sz="8000" b="1" dirty="0">
                <a:solidFill>
                  <a:schemeClr val="accent5">
                    <a:lumMod val="75000"/>
                  </a:schemeClr>
                </a:solidFill>
                <a:latin typeface="Dosis" pitchFamily="2" charset="0"/>
              </a:rPr>
              <a:t>prendre</a:t>
            </a:r>
            <a:endParaRPr lang="fr-FR" sz="800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4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4D8610C4-39F0-873E-A1B8-78FD29541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754" y="4204930"/>
            <a:ext cx="4424676" cy="442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927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BDD93-8F4E-0957-11D3-38FAB9798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6B09935-E5F4-143D-5591-FD6F12EA402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3723C6FB-EE50-D4CD-3882-0DE9D478DA0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8BC03CC-2262-A176-8CAA-C9CDB982B9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AEDDF596-22CD-C50D-991B-915703BA6A08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85A331E2-1858-DF7C-D260-B7B5B92C12D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(1)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dis, tu montres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4" name="Image 3" descr="Une image contenant fruit, dessin, habits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98A3D02B-B5A5-564D-93FD-3479AE41A7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55591" y="5815680"/>
            <a:ext cx="2789715" cy="191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1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FF212-0CF1-8E19-B9A3-BD884A13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DDC8E48-B7DC-8085-D421-E3ED5957EAC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839ABA7-3D0F-489B-4C09-DB65CC346BD2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CBEFBB2-6D34-182A-5DF9-E4AEAFB635A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00FB961-C856-A337-B989-D5109BAE2EB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48EE5DF-D610-43AA-2FB7-72A122623B4F}"/>
              </a:ext>
            </a:extLst>
          </p:cNvPr>
          <p:cNvSpPr txBox="1"/>
          <p:nvPr/>
        </p:nvSpPr>
        <p:spPr>
          <a:xfrm>
            <a:off x="1534494" y="981590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Prenez vos ardoises.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0E366CEC-A3BF-B190-037F-FEAAB4D0091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CD0B80C-3495-E152-07C1-2EA8940D2F3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3686A60-AB96-31DC-E7F2-0A3D366D7BC4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3EA5116-91FD-5B9F-6222-83153256099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F6F8DB43-756E-C2AC-A443-8E15405747D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19D08E3-BF5F-6B48-6CC1-3647D3D1097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D3CE91B-276A-85BF-FECE-C22508446D1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304E58E-40DC-3D84-B77C-23540DF6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14801" y="3294562"/>
            <a:ext cx="4175850" cy="32285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EC8F02D1-F185-1B90-2741-F187FB62DE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50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030AC-9C68-AA18-5B2E-C5DDE17E6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92B787-45F1-45F7-5130-257E3C748B22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D8B58B4-8E31-9D60-AEA5-C021560BC777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8629FC7B-B11C-6F56-8EB9-930C6C6D659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E79F7846-180F-DF38-2345-C689BD4A2C0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F417B4A-C7C9-C227-0978-10C500EF1983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1B91B16-F5A8-67C7-0597-42CEDD816D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E505490-1169-5F3E-4D5C-D81DC9EB6612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B7F8319-002F-797C-8C9F-89895C38D21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DEEFF1CB-49F5-DC02-C6DE-75F7F88974B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04ECBDD-6A65-7E6F-C4AA-07217DC4C48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8789A5C5-9CA0-DFF8-4EC7-08D41F0F277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A02799EA-9C29-D36D-D6BD-C929B8EF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18AEE87-CF70-3372-1B4D-B1C4C35FA23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EC3D3BE-C17D-FCB3-AB72-3118DBCFC53D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E623BA97-CDCF-CA63-4EB2-0811786317F5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7E5D44-408A-F3B7-ECF8-AB74D130CF54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8E73455-3307-0CEE-98CA-A4B8D704DE94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E142954-6453-9927-85B8-010C3CBC1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619" y="4124418"/>
            <a:ext cx="2912172" cy="22382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84A856F-FDCE-EE64-8C5A-ED59ACB1F4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667" y="4166419"/>
            <a:ext cx="3216042" cy="21581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AD100BC-7CA6-B513-C3FC-A7281123A9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6552" y="4511503"/>
            <a:ext cx="1629910" cy="1651356"/>
          </a:xfrm>
          <a:prstGeom prst="rect">
            <a:avLst/>
          </a:prstGeom>
        </p:spPr>
      </p:pic>
      <p:pic>
        <p:nvPicPr>
          <p:cNvPr id="12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40FFB9C3-24DD-3F5D-8D13-6E573F48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14" y="3924300"/>
            <a:ext cx="2501994" cy="250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849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6F7ED-5892-B3AB-5A4A-BF710A1A8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328326-9774-63C3-4A3D-CA61A7B8F6F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88BF9A3-92CB-BF26-1090-C6F91159F44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F3AC25D6-E412-C70D-6A20-881B56AC066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1B091C8-CF5F-82A6-7B2E-0AC475EF39F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1DC76D5-BFCB-6254-CFC9-C2E6C275E68D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BA2A2CCF-EE20-88D0-8DDA-5388A9C4E15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8654B1B-5C31-2511-9D03-5B51774E281C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952BE3A-28AC-85E3-CFB6-5B65AD8F7A1E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B0DC6CFF-B8F2-A339-5312-620AB6EA649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8956F374-051A-9C16-FDCB-0BBE31A9D93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2F0360C-7967-EAE6-896A-B9F27B51DF8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F041AF9B-0E2F-78AD-973F-7AF963E6D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7168" y="991601"/>
            <a:ext cx="583707" cy="5015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37AD3BA-993F-0D95-551B-7D6D832AB703}"/>
              </a:ext>
            </a:extLst>
          </p:cNvPr>
          <p:cNvSpPr/>
          <p:nvPr/>
        </p:nvSpPr>
        <p:spPr>
          <a:xfrm>
            <a:off x="2422848" y="6819900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1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9C44700-C694-5882-31B0-6AF6D1ED7BA6}"/>
              </a:ext>
            </a:extLst>
          </p:cNvPr>
          <p:cNvSpPr/>
          <p:nvPr/>
        </p:nvSpPr>
        <p:spPr>
          <a:xfrm>
            <a:off x="5474822" y="6615957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2</a:t>
            </a: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58E4C9AF-B97A-93F0-0C02-64AE58941367}"/>
              </a:ext>
            </a:extLst>
          </p:cNvPr>
          <p:cNvSpPr/>
          <p:nvPr/>
        </p:nvSpPr>
        <p:spPr>
          <a:xfrm>
            <a:off x="8699298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3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448D629-E78B-38B5-9938-D818A222ED1B}"/>
              </a:ext>
            </a:extLst>
          </p:cNvPr>
          <p:cNvSpPr txBox="1"/>
          <p:nvPr/>
        </p:nvSpPr>
        <p:spPr>
          <a:xfrm>
            <a:off x="990600" y="825793"/>
            <a:ext cx="1240650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Ecrivez sur vos ardoises le numéro du mot que je vais dire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</a:t>
            </a:r>
            <a:endParaRPr kumimoji="0" lang="fr-FR" sz="2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dit les mots un par  un en changeant l’ordre. 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277D9DC-396A-261F-97A4-6B25E91C26B6}"/>
              </a:ext>
            </a:extLst>
          </p:cNvPr>
          <p:cNvSpPr/>
          <p:nvPr/>
        </p:nvSpPr>
        <p:spPr>
          <a:xfrm>
            <a:off x="11504637" y="6567321"/>
            <a:ext cx="799732" cy="838200"/>
          </a:xfrm>
          <a:prstGeom prst="ellipse">
            <a:avLst/>
          </a:prstGeom>
          <a:solidFill>
            <a:srgbClr val="10658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4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F09DA4-3616-07ED-7E81-03F73DE9D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9" y="4110931"/>
            <a:ext cx="3731769" cy="242083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62EBFCD-3A26-14B3-3765-352271A961C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120" y="4683273"/>
            <a:ext cx="1735793" cy="146042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4F1271F-A83F-0D02-2F5F-6B1B246E5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3896" y="3861513"/>
            <a:ext cx="2467942" cy="214116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4340ADC-99C4-8C1F-A5D5-6A9867FB93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2770" y="4119935"/>
            <a:ext cx="1371599" cy="18827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8036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22518-64D7-4558-8D46-D19E2223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A5EBC644-EF96-43BC-86E5-3BDFB6CFC18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FD67E2-A6CD-9EC5-B17C-97DDD481601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A969B29-0029-5CBD-E114-3C60B9CE046C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D1D14485-4F16-3102-11E6-67DF0FB05C1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6E3D857-A3EF-BAF8-DF07-9E807DC7B4D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(2)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montre, tu dis/ Jeu du duel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pic>
        <p:nvPicPr>
          <p:cNvPr id="9" name="Image 8" descr="Une image contenant Dessin animé, garçon, habits, personne&#10;&#10;Le contenu généré par l’IA peut être incorrect.">
            <a:extLst>
              <a:ext uri="{FF2B5EF4-FFF2-40B4-BE49-F238E27FC236}">
                <a16:creationId xmlns:a16="http://schemas.microsoft.com/office/drawing/2014/main" id="{FB0ECFC9-E9CC-8140-6D91-B9E551AB78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588" y="5700627"/>
            <a:ext cx="3746825" cy="2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1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165EA-1117-4DB6-10AA-52CAA86FE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B4437B-4CB8-97DE-A0A0-252BF224EDF5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0D39377-7386-403C-58C2-A5CBDA031BFE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CDDE227A-225F-6BCA-1A69-939AC9B9B6A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A2A09478-5C4C-87FD-E363-B8657860588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94FF90E-E127-A1CF-03D9-95C8C387CF96}"/>
              </a:ext>
            </a:extLst>
          </p:cNvPr>
          <p:cNvSpPr txBox="1"/>
          <p:nvPr/>
        </p:nvSpPr>
        <p:spPr>
          <a:xfrm>
            <a:off x="1371736" y="772642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C966480-9D0E-C845-A7BE-EFD8399D91AF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61A5D205-C48F-712A-C787-EF925DE4EAB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21A68F4-53C3-FEF5-B2F6-DD6DB7B8278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EF3D05B9-E42C-B280-8877-5B3634778D98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4F107B-8891-445A-6BF3-548B387B60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A450512D-7551-AB6E-936A-A1C77F89EEF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DB13E916-4889-262A-4B00-20BE065D47A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EF80F8B8-A4E2-6530-4A46-13F7EE99F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EBAF8E4C-A51B-D90C-EBE5-174A113B7E25}"/>
              </a:ext>
            </a:extLst>
          </p:cNvPr>
          <p:cNvGrpSpPr/>
          <p:nvPr/>
        </p:nvGrpSpPr>
        <p:grpSpPr>
          <a:xfrm>
            <a:off x="2667000" y="3009900"/>
            <a:ext cx="7868527" cy="5311315"/>
            <a:chOff x="3430277" y="1685728"/>
            <a:chExt cx="5330023" cy="326392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FD4A636F-7F4E-DAC8-D5AF-8D98825E1833}"/>
                </a:ext>
              </a:extLst>
            </p:cNvPr>
            <p:cNvSpPr txBox="1"/>
            <p:nvPr/>
          </p:nvSpPr>
          <p:spPr>
            <a:xfrm>
              <a:off x="3430277" y="4255273"/>
              <a:ext cx="2363172" cy="694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  Je montre 3 images au hasard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80AF725-EC4E-D842-B826-4D629E83A0D4}"/>
                </a:ext>
              </a:extLst>
            </p:cNvPr>
            <p:cNvSpPr txBox="1"/>
            <p:nvPr/>
          </p:nvSpPr>
          <p:spPr>
            <a:xfrm>
              <a:off x="6594099" y="4255273"/>
              <a:ext cx="2166201" cy="381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17">
                <a:defRPr/>
              </a:pPr>
              <a:r>
                <a:rPr lang="fr-MA" sz="2700" b="1" dirty="0">
                  <a:solidFill>
                    <a:prstClr val="black"/>
                  </a:solidFill>
                  <a:latin typeface="Dosis"/>
                </a:rPr>
                <a:t>Je dis les mots </a:t>
              </a:r>
            </a:p>
          </p:txBody>
        </p:sp>
        <p:pic>
          <p:nvPicPr>
            <p:cNvPr id="16" name="Image 15" descr="Une image contenant Dessin animé, garçon, habits, personne&#10;&#10;Le contenu généré par l’IA peut être incorrect.">
              <a:extLst>
                <a:ext uri="{FF2B5EF4-FFF2-40B4-BE49-F238E27FC236}">
                  <a16:creationId xmlns:a16="http://schemas.microsoft.com/office/drawing/2014/main" id="{760D63C2-3D08-66CE-7E9E-C32B7A1A7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2400" y="1858194"/>
              <a:ext cx="3911600" cy="2168481"/>
            </a:xfrm>
            <a:prstGeom prst="rect">
              <a:avLst/>
            </a:prstGeom>
          </p:spPr>
        </p:pic>
        <p:pic>
          <p:nvPicPr>
            <p:cNvPr id="17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B2956E57-C257-4CD8-A7EC-10384D272D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1" t="12958" r="75238" b="50000"/>
            <a:stretch/>
          </p:blipFill>
          <p:spPr bwMode="auto">
            <a:xfrm>
              <a:off x="4236831" y="1685728"/>
              <a:ext cx="484748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Afbeeldingen over Circle Font – Blader in stockfoto's, vectoren en video's  over 1,068,626 | Adobe Stock">
              <a:extLst>
                <a:ext uri="{FF2B5EF4-FFF2-40B4-BE49-F238E27FC236}">
                  <a16:creationId xmlns:a16="http://schemas.microsoft.com/office/drawing/2014/main" id="{F7277311-5F4A-91B5-A331-23AC7F49C6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59" t="12958" r="59007" b="50000"/>
            <a:stretch/>
          </p:blipFill>
          <p:spPr bwMode="auto">
            <a:xfrm>
              <a:off x="7280199" y="1685728"/>
              <a:ext cx="437323" cy="41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1734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2D9B2-E5CE-2A81-9241-118C2189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36DE80-E188-3E28-1F8F-8F9DE714C9D7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E924077-48DA-605D-D4C8-7832E1F5260F}"/>
              </a:ext>
            </a:extLst>
          </p:cNvPr>
          <p:cNvGrpSpPr/>
          <p:nvPr/>
        </p:nvGrpSpPr>
        <p:grpSpPr>
          <a:xfrm>
            <a:off x="306275" y="552077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9FC6D741-2FDB-691F-36F0-E2AFE0A5AAC2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683841AF-0135-5BF3-B434-D0F951C9D1C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25AE763E-ABB2-BDDB-230E-2FBF6DB497C4}"/>
              </a:ext>
            </a:extLst>
          </p:cNvPr>
          <p:cNvSpPr txBox="1"/>
          <p:nvPr/>
        </p:nvSpPr>
        <p:spPr>
          <a:xfrm>
            <a:off x="1345707" y="748094"/>
            <a:ext cx="1061514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Maintenant, on va commencer le jeu. Qui veut passer au tableau?</a:t>
            </a:r>
          </a:p>
          <a:p>
            <a:pPr defTabSz="342900">
              <a:defRPr/>
            </a:pPr>
            <a:r>
              <a:rPr lang="fr-FR" sz="28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 gagnant sera celui qui aura plus  de réponses correctes. 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54D5CE8-24D2-9681-701D-684AE56EF82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B8F8A91-348E-0103-438B-6BB190B0C8D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92E0F17A-9346-B573-99BD-5B56319B9D11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F365A9F-E9A2-7608-4DAB-8AE9E0929344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4B2FFB61-E9DD-E155-CA47-6A3D2BBC8C4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73A76DE5-64B6-782D-D3BA-656E529848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B913336A-D7C9-4517-B39A-C80B2383E4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D78543B-CC85-9373-B02C-FD8A17B89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953D5EA-343C-6680-F772-DFF811FEB1A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687577" y="844533"/>
            <a:ext cx="1232811" cy="761784"/>
          </a:xfrm>
          <a:prstGeom prst="roundRect">
            <a:avLst>
              <a:gd name="adj" fmla="val 31362"/>
            </a:avLst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43FEB14-FAA4-0FD0-0E3F-FB744E888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2442" y="3259027"/>
            <a:ext cx="2196069" cy="148798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12F7263-A86F-6A7B-DCF3-C8DC0F85C3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4171" y="5974030"/>
            <a:ext cx="1503483" cy="13428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0094580-5790-A285-A895-B53C3EDA257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28" y="3467100"/>
            <a:ext cx="3040594" cy="17388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7AB66A2-8E47-4713-437E-2B8E51EC96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28" y="5762461"/>
            <a:ext cx="2515230" cy="14879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D9104EB-FE19-91CC-12BA-A432932DE3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57" y="3447862"/>
            <a:ext cx="2006143" cy="1487980"/>
          </a:xfrm>
          <a:prstGeom prst="rect">
            <a:avLst/>
          </a:prstGeom>
        </p:spPr>
      </p:pic>
      <p:pic>
        <p:nvPicPr>
          <p:cNvPr id="13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F7DFDBBF-8805-A0A0-EFCB-7EFBB107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82" y="5433803"/>
            <a:ext cx="2272039" cy="20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E96DED2-A556-9814-9F3C-38B08B11252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9041" y="2741212"/>
            <a:ext cx="1503484" cy="20637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07643D2-4E21-5431-1755-BDA93B6930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0573" y="5351159"/>
            <a:ext cx="2467942" cy="21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309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D0A32-8F65-85E0-BF4D-7BA9334A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3FBE6AD-1C98-127E-02A8-8C92B36BBE0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CFB1B31-1228-A2D2-5EE8-2BC2F3AA010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3680579-C512-C373-8877-2612588EA0B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0BB73216-72DA-F037-3705-1C3C0710B05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CE78F82-A8A3-5481-4857-E502A7D0853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du vocabulaire (3)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40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Trouvez les mots qui manquent </a:t>
              </a: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>
                <a:lnSpc>
                  <a:spcPts val="8324"/>
                </a:lnSpc>
              </a:pPr>
              <a:endParaRPr lang="fr-FR" sz="60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DAABA75-E3D0-30DF-00AC-C122FAED1F0C}"/>
              </a:ext>
            </a:extLst>
          </p:cNvPr>
          <p:cNvSpPr/>
          <p:nvPr/>
        </p:nvSpPr>
        <p:spPr>
          <a:xfrm>
            <a:off x="-922" y="7377574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80CCB15-69B6-B721-F18B-3519B72E84EE}"/>
              </a:ext>
            </a:extLst>
          </p:cNvPr>
          <p:cNvSpPr/>
          <p:nvPr/>
        </p:nvSpPr>
        <p:spPr>
          <a:xfrm>
            <a:off x="11981106" y="7197948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8" name="Image 7" descr="Une image contenant dessin humoristique, dessin, Dessin animé, illustration&#10;&#10;Le contenu généré par l’IA peut être incorrect.">
            <a:extLst>
              <a:ext uri="{FF2B5EF4-FFF2-40B4-BE49-F238E27FC236}">
                <a16:creationId xmlns:a16="http://schemas.microsoft.com/office/drawing/2014/main" id="{CAEEB12E-90C9-82C6-A687-AF56A118D1A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DF6E6"/>
              </a:clrFrom>
              <a:clrTo>
                <a:srgbClr val="FDF6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51" y="6102649"/>
            <a:ext cx="2548697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231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795F-6EF6-C8D9-3B66-859A74E1D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ADB05E0-101D-0A17-6EF2-D21A9B23494B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A4C3AF0-48F2-F437-A129-6F02EEA5836F}"/>
              </a:ext>
            </a:extLst>
          </p:cNvPr>
          <p:cNvGrpSpPr/>
          <p:nvPr/>
        </p:nvGrpSpPr>
        <p:grpSpPr>
          <a:xfrm>
            <a:off x="483617" y="65222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07366EC-4F56-A764-8AC6-710BEDC64E4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567BA332-71B8-9C2C-3EAE-59460C3B620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5881C21B-C4BD-D4D7-7A70-CC18EAA5734E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Observez bien les images. Je vais masquer 2 images.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51C57C68-359C-E06E-7F5E-8D22B03DA17A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CEE26AC-FBE3-C86C-4CB9-B9A1BF3C881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23E86364-F32E-69A1-5CF4-66058FAECA1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181B7AA4-1311-02C2-4B4D-B85E94F65C9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27772F88-5D38-398C-589F-0ADAA400B8D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6C814674-90DD-D525-A6FD-BE251F86DF2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0BA9D3EF-6980-A8CC-04E0-DB05166D645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85BB535C-75B7-81CB-3FEB-3074132CE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A5CC8AE-36E3-3A7D-9922-D8223B036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2442" y="3259027"/>
            <a:ext cx="2196069" cy="14879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4E38F6-6B3B-36F3-F9FE-2A8E36ECF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171" y="5974030"/>
            <a:ext cx="1503483" cy="13428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1485FC9-FC32-C9C1-B66F-05792743A6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528" y="3467100"/>
            <a:ext cx="3040594" cy="173884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7640E33-2115-D0E0-4B3C-85C680E7B0E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28" y="5762461"/>
            <a:ext cx="2515230" cy="148798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2A6C4EF-A669-9698-325C-F462376829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57" y="3447862"/>
            <a:ext cx="2006143" cy="1487980"/>
          </a:xfrm>
          <a:prstGeom prst="rect">
            <a:avLst/>
          </a:prstGeom>
        </p:spPr>
      </p:pic>
      <p:pic>
        <p:nvPicPr>
          <p:cNvPr id="23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E5D2F075-45FE-56CF-DFF3-F3EEBABDB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082" y="5433803"/>
            <a:ext cx="2272039" cy="20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DFEBF79-3268-5F52-55DD-CFBDB3C79A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4627" y="2835421"/>
            <a:ext cx="1896442" cy="2603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A171A8C-AA4B-6531-E465-B6CFE072E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4339" y="5333944"/>
            <a:ext cx="2467942" cy="21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4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238C4-59DD-AB03-D04E-235528F8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5038F49D-8CF0-2FFE-B668-0864BAF8A8D5}"/>
              </a:ext>
            </a:extLst>
          </p:cNvPr>
          <p:cNvSpPr/>
          <p:nvPr/>
        </p:nvSpPr>
        <p:spPr>
          <a:xfrm>
            <a:off x="-1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618E00F6-F453-440A-763D-FE08BF7A46FB}"/>
              </a:ext>
            </a:extLst>
          </p:cNvPr>
          <p:cNvSpPr/>
          <p:nvPr/>
        </p:nvSpPr>
        <p:spPr>
          <a:xfrm>
            <a:off x="11968088" y="8383812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pPr defTabSz="685800"/>
            <a:endParaRPr lang="fr-MA" sz="321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3CD1A4F0-659C-7606-1A60-2D0C74C326F2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EA8E909-9533-E4B0-EF7D-780BFC50C2CB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4DB15F7-CFC6-A6BC-D152-269F8B0EC23C}"/>
              </a:ext>
            </a:extLst>
          </p:cNvPr>
          <p:cNvGrpSpPr/>
          <p:nvPr/>
        </p:nvGrpSpPr>
        <p:grpSpPr>
          <a:xfrm>
            <a:off x="459784" y="0"/>
            <a:ext cx="12849624" cy="9791700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C59C1B77-B5ED-F652-FF79-CCD7106061B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2C75368-2173-7FB8-0399-6AF323930684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20" name="Rectangle : coins arrondis 19">
              <a:extLst>
                <a:ext uri="{FF2B5EF4-FFF2-40B4-BE49-F238E27FC236}">
                  <a16:creationId xmlns:a16="http://schemas.microsoft.com/office/drawing/2014/main" id="{9FE96150-CF0E-8AA2-34F6-A0AAED937879}"/>
                </a:ext>
              </a:extLst>
            </p:cNvPr>
            <p:cNvSpPr/>
            <p:nvPr/>
          </p:nvSpPr>
          <p:spPr>
            <a:xfrm flipH="1">
              <a:off x="2253541" y="368699"/>
              <a:ext cx="4636919" cy="532201"/>
            </a:xfrm>
            <a:prstGeom prst="roundRect">
              <a:avLst>
                <a:gd name="adj" fmla="val 50000"/>
              </a:avLst>
            </a:prstGeom>
            <a:solidFill>
              <a:srgbClr val="005664"/>
            </a:solidFill>
            <a:ln w="13658" cap="flat">
              <a:solidFill>
                <a:srgbClr val="005664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fr-FR" sz="3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Pictogrammes pour la gestion de la séance. </a:t>
              </a:r>
              <a:endParaRPr lang="ar-MA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20903B0-EB3A-66A1-6254-DB728A9A8BB9}"/>
              </a:ext>
            </a:extLst>
          </p:cNvPr>
          <p:cNvGrpSpPr/>
          <p:nvPr/>
        </p:nvGrpSpPr>
        <p:grpSpPr>
          <a:xfrm>
            <a:off x="1180601" y="2192703"/>
            <a:ext cx="10825088" cy="7114498"/>
            <a:chOff x="927300" y="1714500"/>
            <a:chExt cx="11861398" cy="7588800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BA0FDF2A-2214-C3B4-0AA9-C06884565443}"/>
                </a:ext>
              </a:extLst>
            </p:cNvPr>
            <p:cNvGrpSpPr/>
            <p:nvPr/>
          </p:nvGrpSpPr>
          <p:grpSpPr>
            <a:xfrm>
              <a:off x="927300" y="5617007"/>
              <a:ext cx="11861398" cy="3686293"/>
              <a:chOff x="879241" y="2081147"/>
              <a:chExt cx="15157229" cy="3686293"/>
            </a:xfrm>
          </p:grpSpPr>
          <p:grpSp>
            <p:nvGrpSpPr>
              <p:cNvPr id="299" name="Groupe 298">
                <a:extLst>
                  <a:ext uri="{FF2B5EF4-FFF2-40B4-BE49-F238E27FC236}">
                    <a16:creationId xmlns:a16="http://schemas.microsoft.com/office/drawing/2014/main" id="{471D762B-E26E-9529-5B21-5B961135C781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8" name="Rectangle : coins arrondis 18 - 2">
                  <a:extLst>
                    <a:ext uri="{FF2B5EF4-FFF2-40B4-BE49-F238E27FC236}">
                      <a16:creationId xmlns:a16="http://schemas.microsoft.com/office/drawing/2014/main" id="{CFADCD74-2819-71D2-2BB5-22EAEF36952E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9" name="Rectangle : coins arrondis 18 - 2">
                  <a:extLst>
                    <a:ext uri="{FF2B5EF4-FFF2-40B4-BE49-F238E27FC236}">
                      <a16:creationId xmlns:a16="http://schemas.microsoft.com/office/drawing/2014/main" id="{0B6CF796-E63C-BE54-2BAC-EF18E377E31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Passage au tableau.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Un élève réalise la tâche. </a:t>
                  </a:r>
                </a:p>
              </p:txBody>
            </p:sp>
          </p:grpSp>
          <p:grpSp>
            <p:nvGrpSpPr>
              <p:cNvPr id="300" name="Groupe 299">
                <a:extLst>
                  <a:ext uri="{FF2B5EF4-FFF2-40B4-BE49-F238E27FC236}">
                    <a16:creationId xmlns:a16="http://schemas.microsoft.com/office/drawing/2014/main" id="{AA643439-31E0-A165-46F8-72CA8EB175A0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86293"/>
                <a:chOff x="190445" y="2577358"/>
                <a:chExt cx="1439843" cy="2751266"/>
              </a:xfrm>
            </p:grpSpPr>
            <p:sp>
              <p:nvSpPr>
                <p:cNvPr id="306" name="Rectangle : coins arrondis 18 - 2">
                  <a:extLst>
                    <a:ext uri="{FF2B5EF4-FFF2-40B4-BE49-F238E27FC236}">
                      <a16:creationId xmlns:a16="http://schemas.microsoft.com/office/drawing/2014/main" id="{A9CD3A95-DEB9-B7F4-5A22-C171DE7166F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7" name="Rectangle : coins arrondis 18 - 2">
                  <a:extLst>
                    <a:ext uri="{FF2B5EF4-FFF2-40B4-BE49-F238E27FC236}">
                      <a16:creationId xmlns:a16="http://schemas.microsoft.com/office/drawing/2014/main" id="{71668DF2-FF3B-F58A-4634-464727A25256}"/>
                    </a:ext>
                  </a:extLst>
                </p:cNvPr>
                <p:cNvSpPr/>
                <p:nvPr/>
              </p:nvSpPr>
              <p:spPr>
                <a:xfrm flipH="1">
                  <a:off x="190445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Travail en binôme.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travaillent à deux 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301" name="Groupe 300">
                <a:extLst>
                  <a:ext uri="{FF2B5EF4-FFF2-40B4-BE49-F238E27FC236}">
                    <a16:creationId xmlns:a16="http://schemas.microsoft.com/office/drawing/2014/main" id="{0B8057DA-3C35-5119-E517-C1FCF48B8CF7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86293"/>
                <a:chOff x="190446" y="2577358"/>
                <a:chExt cx="3016583" cy="2751266"/>
              </a:xfrm>
            </p:grpSpPr>
            <p:sp>
              <p:nvSpPr>
                <p:cNvPr id="302" name="Rectangle : coins arrondis 18 - 2">
                  <a:extLst>
                    <a:ext uri="{FF2B5EF4-FFF2-40B4-BE49-F238E27FC236}">
                      <a16:creationId xmlns:a16="http://schemas.microsoft.com/office/drawing/2014/main" id="{8CA35B9E-8706-1AE1-1A69-43EEF44A0AE0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3" name="Rectangle : coins arrondis 18 - 2">
                  <a:extLst>
                    <a:ext uri="{FF2B5EF4-FFF2-40B4-BE49-F238E27FC236}">
                      <a16:creationId xmlns:a16="http://schemas.microsoft.com/office/drawing/2014/main" id="{58CB8E4A-B218-936F-4DDC-3CEEB74821BA}"/>
                    </a:ext>
                  </a:extLst>
                </p:cNvPr>
                <p:cNvSpPr/>
                <p:nvPr/>
              </p:nvSpPr>
              <p:spPr>
                <a:xfrm flipH="1">
                  <a:off x="190446" y="3925353"/>
                  <a:ext cx="1439842" cy="1403271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Pratique autonome.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L’enseignant(e)  circule entre les rangs. 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4" name="Rectangle : coins arrondis 18 - 2">
                  <a:extLst>
                    <a:ext uri="{FF2B5EF4-FFF2-40B4-BE49-F238E27FC236}">
                      <a16:creationId xmlns:a16="http://schemas.microsoft.com/office/drawing/2014/main" id="{B878870E-9238-BFD8-04C7-454A8B7ADF19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305" name="Rectangle : coins arrondis 18 - 2">
                  <a:extLst>
                    <a:ext uri="{FF2B5EF4-FFF2-40B4-BE49-F238E27FC236}">
                      <a16:creationId xmlns:a16="http://schemas.microsoft.com/office/drawing/2014/main" id="{78AA6516-AE23-8393-26E6-449EF4149533}"/>
                    </a:ext>
                  </a:extLst>
                </p:cNvPr>
                <p:cNvSpPr/>
                <p:nvPr/>
              </p:nvSpPr>
              <p:spPr>
                <a:xfrm flipH="1">
                  <a:off x="1767187" y="3901340"/>
                  <a:ext cx="1439842" cy="1427284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Devoir à la maison.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recopient leurs devoirs</a:t>
                  </a: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6501F8B8-0627-8E38-E9D9-322683E595D5}"/>
                </a:ext>
              </a:extLst>
            </p:cNvPr>
            <p:cNvGrpSpPr/>
            <p:nvPr/>
          </p:nvGrpSpPr>
          <p:grpSpPr>
            <a:xfrm>
              <a:off x="927300" y="1714500"/>
              <a:ext cx="11861398" cy="3648781"/>
              <a:chOff x="879241" y="2081147"/>
              <a:chExt cx="15157229" cy="3648781"/>
            </a:xfrm>
          </p:grpSpPr>
          <p:grpSp>
            <p:nvGrpSpPr>
              <p:cNvPr id="25" name="Groupe 24">
                <a:extLst>
                  <a:ext uri="{FF2B5EF4-FFF2-40B4-BE49-F238E27FC236}">
                    <a16:creationId xmlns:a16="http://schemas.microsoft.com/office/drawing/2014/main" id="{C879E857-DC42-A002-992B-1C6ADDE35AC5}"/>
                  </a:ext>
                </a:extLst>
              </p:cNvPr>
              <p:cNvGrpSpPr/>
              <p:nvPr/>
            </p:nvGrpSpPr>
            <p:grpSpPr>
              <a:xfrm>
                <a:off x="879241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7" name="Rectangle : coins arrondis 18 - 2">
                  <a:extLst>
                    <a:ext uri="{FF2B5EF4-FFF2-40B4-BE49-F238E27FC236}">
                      <a16:creationId xmlns:a16="http://schemas.microsoft.com/office/drawing/2014/main" id="{1AC421EE-0D8B-118E-B2E3-A999570E7DE6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8" name="Rectangle : coins arrondis 18 - 2">
                  <a:extLst>
                    <a:ext uri="{FF2B5EF4-FFF2-40B4-BE49-F238E27FC236}">
                      <a16:creationId xmlns:a16="http://schemas.microsoft.com/office/drawing/2014/main" id="{45E534AB-300C-5A26-FAE7-6545AA16DF98}"/>
                    </a:ext>
                  </a:extLst>
                </p:cNvPr>
                <p:cNvSpPr/>
                <p:nvPr/>
              </p:nvSpPr>
              <p:spPr>
                <a:xfrm flipH="1">
                  <a:off x="190445" y="4165601"/>
                  <a:ext cx="1439842" cy="1135025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Modelage.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écoutent. </a:t>
                  </a:r>
                </a:p>
              </p:txBody>
            </p:sp>
          </p:grpSp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FAB240E7-12CD-7D9D-234E-CAC5A7A1E36C}"/>
                  </a:ext>
                </a:extLst>
              </p:cNvPr>
              <p:cNvGrpSpPr/>
              <p:nvPr/>
            </p:nvGrpSpPr>
            <p:grpSpPr>
              <a:xfrm>
                <a:off x="4761805" y="2081147"/>
                <a:ext cx="3528316" cy="3648780"/>
                <a:chOff x="190445" y="2577358"/>
                <a:chExt cx="1439843" cy="2723268"/>
              </a:xfrm>
            </p:grpSpPr>
            <p:sp>
              <p:nvSpPr>
                <p:cNvPr id="295" name="Rectangle : coins arrondis 18 - 2">
                  <a:extLst>
                    <a:ext uri="{FF2B5EF4-FFF2-40B4-BE49-F238E27FC236}">
                      <a16:creationId xmlns:a16="http://schemas.microsoft.com/office/drawing/2014/main" id="{3E3378BC-1D28-C2DD-51A8-85795DF8FAB5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6" name="Rectangle : coins arrondis 18 - 2">
                  <a:extLst>
                    <a:ext uri="{FF2B5EF4-FFF2-40B4-BE49-F238E27FC236}">
                      <a16:creationId xmlns:a16="http://schemas.microsoft.com/office/drawing/2014/main" id="{B97814C7-3B3E-DA95-EA58-81B54F1F119C}"/>
                    </a:ext>
                  </a:extLst>
                </p:cNvPr>
                <p:cNvSpPr/>
                <p:nvPr/>
              </p:nvSpPr>
              <p:spPr>
                <a:xfrm flipH="1">
                  <a:off x="190445" y="4182563"/>
                  <a:ext cx="1439842" cy="1118063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Questions directes.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L’enseignant( e) désigne des élèves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7E088AD1-6174-F623-A7EA-3CC146163A2B}"/>
                  </a:ext>
                </a:extLst>
              </p:cNvPr>
              <p:cNvGrpSpPr/>
              <p:nvPr/>
            </p:nvGrpSpPr>
            <p:grpSpPr>
              <a:xfrm>
                <a:off x="8644373" y="2081147"/>
                <a:ext cx="7392097" cy="3648781"/>
                <a:chOff x="190446" y="2577358"/>
                <a:chExt cx="3016583" cy="2723269"/>
              </a:xfrm>
            </p:grpSpPr>
            <p:sp>
              <p:nvSpPr>
                <p:cNvPr id="28" name="Rectangle : coins arrondis 18 - 2">
                  <a:extLst>
                    <a:ext uri="{FF2B5EF4-FFF2-40B4-BE49-F238E27FC236}">
                      <a16:creationId xmlns:a16="http://schemas.microsoft.com/office/drawing/2014/main" id="{D9FFAE24-8BEC-5D09-9CF2-20B1C5266352}"/>
                    </a:ext>
                  </a:extLst>
                </p:cNvPr>
                <p:cNvSpPr/>
                <p:nvPr/>
              </p:nvSpPr>
              <p:spPr>
                <a:xfrm flipH="1">
                  <a:off x="190446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2" name="Rectangle : coins arrondis 18 - 2">
                  <a:extLst>
                    <a:ext uri="{FF2B5EF4-FFF2-40B4-BE49-F238E27FC236}">
                      <a16:creationId xmlns:a16="http://schemas.microsoft.com/office/drawing/2014/main" id="{57E1A71A-25D1-A99C-19C0-016464B72E43}"/>
                    </a:ext>
                  </a:extLst>
                </p:cNvPr>
                <p:cNvSpPr/>
                <p:nvPr/>
              </p:nvSpPr>
              <p:spPr>
                <a:xfrm flipH="1">
                  <a:off x="190446" y="4193888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Répétition chorale.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Toute la classe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participe. </a:t>
                  </a:r>
                </a:p>
              </p:txBody>
            </p:sp>
            <p:sp>
              <p:nvSpPr>
                <p:cNvPr id="293" name="Rectangle : coins arrondis 18 - 2">
                  <a:extLst>
                    <a:ext uri="{FF2B5EF4-FFF2-40B4-BE49-F238E27FC236}">
                      <a16:creationId xmlns:a16="http://schemas.microsoft.com/office/drawing/2014/main" id="{ABFB7F44-C24D-A7E2-F4BB-BA991E16E43C}"/>
                    </a:ext>
                  </a:extLst>
                </p:cNvPr>
                <p:cNvSpPr/>
                <p:nvPr/>
              </p:nvSpPr>
              <p:spPr>
                <a:xfrm flipH="1">
                  <a:off x="1767187" y="2577358"/>
                  <a:ext cx="1439842" cy="2695991"/>
                </a:xfrm>
                <a:prstGeom prst="roundRect">
                  <a:avLst>
                    <a:gd name="adj" fmla="val 8533"/>
                  </a:avLst>
                </a:prstGeom>
                <a:solidFill>
                  <a:schemeClr val="bg1"/>
                </a:solidFill>
                <a:ln w="38100">
                  <a:solidFill>
                    <a:srgbClr val="0097B2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endParaRPr lang="fr-FR" sz="32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  <p:sp>
              <p:nvSpPr>
                <p:cNvPr id="294" name="Rectangle : coins arrondis 18 - 2">
                  <a:extLst>
                    <a:ext uri="{FF2B5EF4-FFF2-40B4-BE49-F238E27FC236}">
                      <a16:creationId xmlns:a16="http://schemas.microsoft.com/office/drawing/2014/main" id="{6402A3D3-19C5-F71E-FC9D-4052F4F9E7DA}"/>
                    </a:ext>
                  </a:extLst>
                </p:cNvPr>
                <p:cNvSpPr/>
                <p:nvPr/>
              </p:nvSpPr>
              <p:spPr>
                <a:xfrm flipH="1">
                  <a:off x="1767187" y="4193887"/>
                  <a:ext cx="1439842" cy="1106739"/>
                </a:xfrm>
                <a:prstGeom prst="roundRect">
                  <a:avLst/>
                </a:prstGeom>
                <a:solidFill>
                  <a:srgbClr val="0097B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Observation. </a:t>
                  </a:r>
                </a:p>
                <a:p>
                  <a:pPr algn="ctr" defTabSz="342900">
                    <a:defRPr/>
                  </a:pPr>
                  <a:r>
                    <a:rPr lang="fr-FR" sz="2800" b="1" dirty="0">
                      <a:solidFill>
                        <a:prstClr val="white"/>
                      </a:solidFill>
                      <a:latin typeface="Microsoft Uighur" panose="02000000000000000000" pitchFamily="2" charset="-78"/>
                      <a:cs typeface="Microsoft Uighur" panose="02000000000000000000" pitchFamily="2" charset="-78"/>
                    </a:rPr>
                    <a:t>Les élèves observent</a:t>
                  </a:r>
                  <a:endParaRPr lang="ar-MA" sz="2800" b="1" dirty="0">
                    <a:solidFill>
                      <a:prstClr val="white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endParaRPr>
                </a:p>
              </p:txBody>
            </p:sp>
          </p:grpSp>
        </p:grpSp>
      </p:grpSp>
      <p:sp>
        <p:nvSpPr>
          <p:cNvPr id="7" name="ZoneTexte 5">
            <a:extLst>
              <a:ext uri="{FF2B5EF4-FFF2-40B4-BE49-F238E27FC236}">
                <a16:creationId xmlns:a16="http://schemas.microsoft.com/office/drawing/2014/main" id="{FE5B4AC6-4521-5841-1E23-D9C1384A64E5}"/>
              </a:ext>
            </a:extLst>
          </p:cNvPr>
          <p:cNvSpPr txBox="1"/>
          <p:nvPr/>
        </p:nvSpPr>
        <p:spPr>
          <a:xfrm>
            <a:off x="11496190" y="58139"/>
            <a:ext cx="21376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>
              <a:defRPr/>
            </a:pPr>
            <a:r>
              <a:rPr lang="fr-FR" sz="2100" b="1" i="1" dirty="0">
                <a:solidFill>
                  <a:prstClr val="black">
                    <a:lumMod val="50000"/>
                    <a:lumOff val="50000"/>
                  </a:prstClr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Pour l’enseignant ( e )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8C868B1-FD9A-1519-6987-A526B0B295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77" y="2239254"/>
            <a:ext cx="1725836" cy="17213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99CEE31-CE59-5E23-02CB-9EBBA5DCBD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0" t="15392" r="7546" b="7116"/>
          <a:stretch/>
        </p:blipFill>
        <p:spPr>
          <a:xfrm>
            <a:off x="4092063" y="2516380"/>
            <a:ext cx="2105587" cy="1404414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676B2580-DB1F-A362-8330-1A0262B65A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2951" y="2368126"/>
            <a:ext cx="1843445" cy="154751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2866E99-CE8C-03AC-8FDC-6F31C4D4C97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465177" y="6078389"/>
            <a:ext cx="1950722" cy="1352362"/>
          </a:xfrm>
          <a:prstGeom prst="roundRect">
            <a:avLst>
              <a:gd name="adj" fmla="val 11078"/>
            </a:avLst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948671F5-86C2-0904-D360-E4C66766E4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63" y="6158905"/>
            <a:ext cx="1948191" cy="1355468"/>
          </a:xfrm>
          <a:prstGeom prst="rect">
            <a:avLst/>
          </a:prstGeom>
        </p:spPr>
      </p:pic>
      <p:pic>
        <p:nvPicPr>
          <p:cNvPr id="32" name="Image 31" descr="Une image contenant dessin humoristique, dessin, illustration, croquis&#10;&#10;Description générée automatiquement">
            <a:extLst>
              <a:ext uri="{FF2B5EF4-FFF2-40B4-BE49-F238E27FC236}">
                <a16:creationId xmlns:a16="http://schemas.microsoft.com/office/drawing/2014/main" id="{2711B6C5-2365-2541-3A7A-A8F9BA0FAE3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1428" y="2326182"/>
            <a:ext cx="1318892" cy="1547516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BA3176FE-9B0C-BD54-006F-76F9E1BCB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338" y="6189067"/>
            <a:ext cx="2020827" cy="13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35" descr="Une image contenant dessin, dessin humoristique, croquis, Dessin d’enfant&#10;&#10;Description générée automatiquement">
            <a:extLst>
              <a:ext uri="{FF2B5EF4-FFF2-40B4-BE49-F238E27FC236}">
                <a16:creationId xmlns:a16="http://schemas.microsoft.com/office/drawing/2014/main" id="{22D85CFA-E340-38C2-3740-2051060E094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57" y="6158905"/>
            <a:ext cx="2168921" cy="1355467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9A6834E-AFB5-023D-9381-B94F5B6F48A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232861" y="3706084"/>
            <a:ext cx="1652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45">
              <a:defRPr/>
            </a:pPr>
            <a:r>
              <a:rPr lang="fr-FR" sz="1350" dirty="0">
                <a:solidFill>
                  <a:srgbClr val="1F497D">
                    <a:lumMod val="50000"/>
                  </a:srgbClr>
                </a:solidFill>
                <a:latin typeface="Dosis" pitchFamily="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4037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AFE74-9556-EB37-8035-DE04A9BB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7BDB17-122B-F098-B250-07592A3FFC50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D21E32-BDB4-9B96-B238-5CA96E7D4A49}"/>
              </a:ext>
            </a:extLst>
          </p:cNvPr>
          <p:cNvGrpSpPr/>
          <p:nvPr/>
        </p:nvGrpSpPr>
        <p:grpSpPr>
          <a:xfrm>
            <a:off x="248123" y="694353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125F6F4C-4E35-93BE-E5B8-3BBD4F93BE8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87051E2-D40E-8723-9CD6-2278AC4874E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D8903CD-8349-3968-BFEA-B5831EE05782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Quels sont les mots qui manquent.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C393CA07-F2DB-3279-CA90-20F7AEE446A5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C5387AE-12FA-9528-0242-63D9578A4DD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317E50D5-46A2-10A4-A9A8-140657DE71CB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6E120B17-DD09-ED0E-6DFC-54D72AD37EDD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AD21C500-BAE2-5E4D-DF78-35E81F1BC4F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3C3082E1-59FC-F317-0F24-A727C999531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98A44CA-D00B-1A92-D42A-9CD7CE70E58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9DAE0294-3DD9-1E04-984A-8379932E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16BAF84-DB9E-AB6A-7C12-21B02E8A1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266" y="2387047"/>
            <a:ext cx="2934993" cy="309468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7D51045-9A62-2ABB-B229-221828409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2442" y="3259027"/>
            <a:ext cx="2196069" cy="148798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5427E75-5B70-5875-B6F4-157787B8B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0426" y="6439009"/>
            <a:ext cx="1503483" cy="134285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AC802C4-567B-61EA-1F2A-73072B39B8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57" y="3447862"/>
            <a:ext cx="2006143" cy="1487980"/>
          </a:xfrm>
          <a:prstGeom prst="rect">
            <a:avLst/>
          </a:prstGeom>
        </p:spPr>
      </p:pic>
      <p:pic>
        <p:nvPicPr>
          <p:cNvPr id="25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17F6107C-F4FB-1EC9-C1E6-356D21BD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617" y="5770074"/>
            <a:ext cx="2272039" cy="20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7E5931-9341-9868-D006-B72922F9AC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1349" y="5828956"/>
            <a:ext cx="2467942" cy="2141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A6BF12A-D408-4B8E-C1D3-17824B926F8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77" y="6704766"/>
            <a:ext cx="2515230" cy="14879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367838F-5EBC-300D-4EF2-54A22C994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347" y="2238776"/>
            <a:ext cx="2934993" cy="30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4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86EF-DA62-229B-165C-FD4A68525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FC58CA-D2E7-1A14-0C2D-B32C39D89C31}"/>
              </a:ext>
            </a:extLst>
          </p:cNvPr>
          <p:cNvSpPr/>
          <p:nvPr/>
        </p:nvSpPr>
        <p:spPr>
          <a:xfrm>
            <a:off x="-1" y="1"/>
            <a:ext cx="13716001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2826F-968F-300B-D85E-4E1D4565CC7C}"/>
              </a:ext>
            </a:extLst>
          </p:cNvPr>
          <p:cNvGrpSpPr/>
          <p:nvPr/>
        </p:nvGrpSpPr>
        <p:grpSpPr>
          <a:xfrm>
            <a:off x="457932" y="929438"/>
            <a:ext cx="12748764" cy="9177577"/>
            <a:chOff x="312517" y="308344"/>
            <a:chExt cx="8518967" cy="6230679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00E56A81-B49D-0C48-0EA8-0130EE619E5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0EEDF3F7-DCAA-09BC-7507-69B6BD10AE2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6465849-B7CA-A94B-FDF7-BCF9E4A78A8C}"/>
              </a:ext>
            </a:extLst>
          </p:cNvPr>
          <p:cNvSpPr txBox="1"/>
          <p:nvPr/>
        </p:nvSpPr>
        <p:spPr>
          <a:xfrm>
            <a:off x="1550426" y="929438"/>
            <a:ext cx="1061514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Les mots qui manquaient sont: découper - fromage</a:t>
            </a:r>
          </a:p>
          <a:p>
            <a:pPr defTabSz="342900">
              <a:defRPr/>
            </a:pPr>
            <a:endParaRPr lang="fr-FR" sz="2100" b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F0F13DA-B311-0827-91B7-7E589EFE2D27}"/>
              </a:ext>
            </a:extLst>
          </p:cNvPr>
          <p:cNvGrpSpPr/>
          <p:nvPr/>
        </p:nvGrpSpPr>
        <p:grpSpPr>
          <a:xfrm>
            <a:off x="152400" y="104177"/>
            <a:ext cx="13563600" cy="486001"/>
            <a:chOff x="-1604302" y="20290"/>
            <a:chExt cx="10430213" cy="411175"/>
          </a:xfrm>
          <a:noFill/>
        </p:grpSpPr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2CF4867-14EB-B04C-6341-D37F64F5CB3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06841F9-B1AF-F623-DE24-B569EB360D96}"/>
                </a:ext>
              </a:extLst>
            </p:cNvPr>
            <p:cNvSpPr/>
            <p:nvPr/>
          </p:nvSpPr>
          <p:spPr>
            <a:xfrm>
              <a:off x="3552207" y="20291"/>
              <a:ext cx="1781822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7" name="Rectangle : coins arrondis 36">
              <a:extLst>
                <a:ext uri="{FF2B5EF4-FFF2-40B4-BE49-F238E27FC236}">
                  <a16:creationId xmlns:a16="http://schemas.microsoft.com/office/drawing/2014/main" id="{5371B7B2-22F8-A9E4-D2D2-54A3B5CF7287}"/>
                </a:ext>
              </a:extLst>
            </p:cNvPr>
            <p:cNvSpPr/>
            <p:nvPr/>
          </p:nvSpPr>
          <p:spPr>
            <a:xfrm>
              <a:off x="4958529" y="20291"/>
              <a:ext cx="2461061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8" name="Rectangle : coins arrondis 37">
              <a:extLst>
                <a:ext uri="{FF2B5EF4-FFF2-40B4-BE49-F238E27FC236}">
                  <a16:creationId xmlns:a16="http://schemas.microsoft.com/office/drawing/2014/main" id="{E05B082E-D3A8-C2E2-D9DE-1D77E8B3CC3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6.Jeu</a:t>
              </a:r>
            </a:p>
          </p:txBody>
        </p:sp>
        <p:sp>
          <p:nvSpPr>
            <p:cNvPr id="39" name="Rectangle : coins arrondis 38">
              <a:extLst>
                <a:ext uri="{FF2B5EF4-FFF2-40B4-BE49-F238E27FC236}">
                  <a16:creationId xmlns:a16="http://schemas.microsoft.com/office/drawing/2014/main" id="{E97D3658-2485-5312-C6F4-A71443823FE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5FFE383D-67AE-8BD5-7156-630DFA5A7DE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D1C79E62-4AFF-840A-3C03-B7190DB77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104" y="1000640"/>
            <a:ext cx="427603" cy="37814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21203D38-E08A-BB76-DF1B-492D1D2598AE}"/>
              </a:ext>
            </a:extLst>
          </p:cNvPr>
          <p:cNvCxnSpPr>
            <a:cxnSpLocks/>
          </p:cNvCxnSpPr>
          <p:nvPr/>
        </p:nvCxnSpPr>
        <p:spPr>
          <a:xfrm>
            <a:off x="918104" y="2945885"/>
            <a:ext cx="1221401" cy="8117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6F5C720-95DC-0ACB-6A99-CFABAE73B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91" y="4201332"/>
            <a:ext cx="2196069" cy="14879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5447E69-EEEE-89F0-1546-0702F1A928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720" y="6916335"/>
            <a:ext cx="1503483" cy="134285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367A5C8-01DC-6919-AC3B-0846FFE101B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77" y="4409405"/>
            <a:ext cx="3040594" cy="173884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892C923-4954-D99F-E898-E55CDE0FAD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77" y="6704766"/>
            <a:ext cx="2515230" cy="148798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C24AE1B9-AFF5-1B6C-4456-8FB1B1B451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06" y="4390167"/>
            <a:ext cx="2006143" cy="1487980"/>
          </a:xfrm>
          <a:prstGeom prst="rect">
            <a:avLst/>
          </a:prstGeom>
        </p:spPr>
      </p:pic>
      <p:pic>
        <p:nvPicPr>
          <p:cNvPr id="25" name="Picture 2" descr="Un petit garçon heureux de prendre son petit déjeuner le ...">
            <a:extLst>
              <a:ext uri="{FF2B5EF4-FFF2-40B4-BE49-F238E27FC236}">
                <a16:creationId xmlns:a16="http://schemas.microsoft.com/office/drawing/2014/main" id="{20484A99-5A24-D7E9-6924-F7F34F6F5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631" y="6376108"/>
            <a:ext cx="2272039" cy="20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FC9DB23-5A29-0DE7-93A0-95307E6A7381}"/>
              </a:ext>
            </a:extLst>
          </p:cNvPr>
          <p:cNvCxnSpPr>
            <a:cxnSpLocks/>
          </p:cNvCxnSpPr>
          <p:nvPr/>
        </p:nvCxnSpPr>
        <p:spPr>
          <a:xfrm>
            <a:off x="9542732" y="3529151"/>
            <a:ext cx="1154497" cy="8724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6B15C48F-4392-5B20-F087-A2AC4641E9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7940" y="6213684"/>
            <a:ext cx="2467942" cy="214116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2B429A-62E3-C053-490F-22590AD80A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903" y="3993683"/>
            <a:ext cx="1896442" cy="206421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2780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34475-DFA2-FD9A-7470-30B3874C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3994A2-AA69-264A-A2DE-1D950F4D0A0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E7652D-A371-24A7-9768-33E8A4BC322A}"/>
              </a:ext>
            </a:extLst>
          </p:cNvPr>
          <p:cNvGrpSpPr/>
          <p:nvPr/>
        </p:nvGrpSpPr>
        <p:grpSpPr>
          <a:xfrm>
            <a:off x="483618" y="6477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DB55FC3-8921-CFB4-5EAA-D12A6B2F296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640C61A-C7B6-4E99-6274-DB727DE4FA7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1EC13871-7637-8565-CC62-A0944FC5A57B}"/>
              </a:ext>
            </a:extLst>
          </p:cNvPr>
          <p:cNvSpPr txBox="1"/>
          <p:nvPr/>
        </p:nvSpPr>
        <p:spPr>
          <a:xfrm>
            <a:off x="869255" y="799042"/>
            <a:ext cx="133725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50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A la maison vous allez  chercher et écrire les mots du vocabulaire que nous avons vu. Exemple: marmite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65384D5-60CA-D6C0-74B5-0107D0FB288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3C6F68-D31A-07F6-A4D4-6A85E0C63E6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3C83945-0999-EE59-2293-472E446BA3F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F7EF62B-59FF-6DBA-F2B5-33266802E84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58052D6-9893-605F-B43F-1A078A7FA2FD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0413224-EB1F-B991-9DA7-81CE92C485F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A8BAA85-FED8-9536-653E-C994F4A87AE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6" name="Ellipse 5">
            <a:extLst>
              <a:ext uri="{FF2B5EF4-FFF2-40B4-BE49-F238E27FC236}">
                <a16:creationId xmlns:a16="http://schemas.microsoft.com/office/drawing/2014/main" id="{D0F7F2DE-879C-A7E7-E1B7-2B9CB1D28F92}"/>
              </a:ext>
            </a:extLst>
          </p:cNvPr>
          <p:cNvSpPr/>
          <p:nvPr/>
        </p:nvSpPr>
        <p:spPr>
          <a:xfrm>
            <a:off x="4814241" y="7555077"/>
            <a:ext cx="1447800" cy="838200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F42BF00-D9CB-6C0B-5081-356909DF81BC}"/>
              </a:ext>
            </a:extLst>
          </p:cNvPr>
          <p:cNvSpPr/>
          <p:nvPr/>
        </p:nvSpPr>
        <p:spPr>
          <a:xfrm>
            <a:off x="8049309" y="3619500"/>
            <a:ext cx="713692" cy="4572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>
              <a:noFill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DDC43EA8-F79A-7DBD-B164-C427F7EC1A6D}"/>
              </a:ext>
            </a:extLst>
          </p:cNvPr>
          <p:cNvSpPr/>
          <p:nvPr/>
        </p:nvSpPr>
        <p:spPr>
          <a:xfrm>
            <a:off x="841546" y="4240860"/>
            <a:ext cx="1805354" cy="9906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chemeClr val="accent1"/>
                </a:solidFill>
              </a:rPr>
              <a:t>prune</a:t>
            </a:r>
            <a:endParaRPr lang="fr-MA" sz="3200" b="1" dirty="0">
              <a:solidFill>
                <a:schemeClr val="accent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450C845-CF33-C2CC-C78E-F06E8D479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83" y="1646431"/>
            <a:ext cx="6112122" cy="77741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DBF4A0B8-0E23-816F-BBB2-6B358BED7D98}"/>
              </a:ext>
            </a:extLst>
          </p:cNvPr>
          <p:cNvCxnSpPr>
            <a:cxnSpLocks/>
          </p:cNvCxnSpPr>
          <p:nvPr/>
        </p:nvCxnSpPr>
        <p:spPr>
          <a:xfrm>
            <a:off x="2646900" y="4935857"/>
            <a:ext cx="1925100" cy="380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ACD04225-FFCC-D0D6-C88E-5183DF4F6B4D}"/>
              </a:ext>
            </a:extLst>
          </p:cNvPr>
          <p:cNvCxnSpPr>
            <a:cxnSpLocks/>
          </p:cNvCxnSpPr>
          <p:nvPr/>
        </p:nvCxnSpPr>
        <p:spPr>
          <a:xfrm flipV="1">
            <a:off x="2646900" y="3848100"/>
            <a:ext cx="3101701" cy="844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22831C48-F150-FE17-FD9D-B88AB3F98CE4}"/>
              </a:ext>
            </a:extLst>
          </p:cNvPr>
          <p:cNvSpPr/>
          <p:nvPr/>
        </p:nvSpPr>
        <p:spPr>
          <a:xfrm>
            <a:off x="5538141" y="3619500"/>
            <a:ext cx="405459" cy="2285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21579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372C6-B724-4CDC-C43E-58694C5E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4A3689F0-39ED-1688-0C71-9C6902B7F76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A674ECF-1D88-BD94-2E74-10AF52B4D428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F8C12C3-F994-2BFC-E97A-E16F13460BB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29FAF132-D4B9-A0D6-F6DD-0A8FFDC9A5E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3F2A55A9-ABF4-124C-408A-18E93E00970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- Ecriture </a:t>
              </a:r>
              <a:endParaRPr lang="fr-FR" sz="495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Syllabes simples avec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br</a:t>
              </a: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-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dr</a:t>
              </a: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–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</a:t>
              </a: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- </a:t>
              </a:r>
              <a:r>
                <a:rPr lang="fr-FR" sz="6600" b="1" dirty="0" err="1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cr</a:t>
              </a:r>
              <a:endParaRPr lang="fr-FR" sz="96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366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8FAEF-C09A-7831-19DE-0535E6B57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E0D83-754B-D0A9-0CE7-B03CA9078FE3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620E053-8931-C121-B256-5A580877132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982B59A-ED86-520B-1823-BEA6A0DF4E2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5A418CD-3CF0-F277-3631-A40BED72075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4D38BDD2-E18A-AE1D-2E55-F44EF6813980}"/>
              </a:ext>
            </a:extLst>
          </p:cNvPr>
          <p:cNvSpPr txBox="1"/>
          <p:nvPr/>
        </p:nvSpPr>
        <p:spPr>
          <a:xfrm>
            <a:off x="1345740" y="807691"/>
            <a:ext cx="106151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endParaRPr lang="fr-FR" sz="2800" i="1" dirty="0">
              <a:solidFill>
                <a:schemeClr val="bg1">
                  <a:lumMod val="65000"/>
                </a:schemeClr>
              </a:solidFill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  <a:p>
            <a:pPr defTabSz="342900"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17D2ACE-DE10-6A9F-6D5E-90EC9E5F0C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CE912DA-AC91-20E3-531B-AA69F23B09B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ACE1785-5BD2-E028-C2CD-1A71D822621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F63453C-1F61-AF0C-D941-31C9265D183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3CC9E11-4350-05AC-5EBC-C35DB5A179A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FF43981-E179-46CD-E598-3D5CFE15EA5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EC7EF370-63B6-EAB8-05FF-8FB9CD3AABC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71E144F-02A3-40FD-8176-339036FBD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45DD961-C43E-83BF-FA48-0C02EB8031F6}"/>
              </a:ext>
            </a:extLst>
          </p:cNvPr>
          <p:cNvSpPr txBox="1"/>
          <p:nvPr/>
        </p:nvSpPr>
        <p:spPr>
          <a:xfrm>
            <a:off x="5470810" y="2690714"/>
            <a:ext cx="58592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b="1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6930C73-6ECB-445A-DA6A-E7B8174AC8A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946190"/>
            <a:ext cx="985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Aujourd’hui, vous allez apprendre à lire des syllabes avancées</a:t>
            </a:r>
            <a:r>
              <a:rPr lang="pt-BR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 Regardez comment je fais</a:t>
            </a:r>
            <a:r>
              <a:rPr lang="pt-BR" sz="16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.</a:t>
            </a: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20C46E-8C6F-B4A0-F331-5E54D903D58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260615" y="4073604"/>
            <a:ext cx="6664457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3800" b="1" dirty="0">
                <a:solidFill>
                  <a:srgbClr val="106585"/>
                </a:solidFill>
                <a:latin typeface="Dosis" pitchFamily="2" charset="0"/>
              </a:rPr>
              <a:t>prune</a:t>
            </a:r>
            <a:endParaRPr lang="pt-BR" sz="8000" b="1" dirty="0">
              <a:solidFill>
                <a:srgbClr val="106585"/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07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72FE1-7230-96C8-3541-9B421D8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E51B4C-FB05-BCCD-67DF-00CE2149E34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1580535-299D-597E-16E1-078F9D16F867}"/>
              </a:ext>
            </a:extLst>
          </p:cNvPr>
          <p:cNvGrpSpPr/>
          <p:nvPr/>
        </p:nvGrpSpPr>
        <p:grpSpPr>
          <a:xfrm>
            <a:off x="483617" y="55195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8ECB3C7-273C-A455-AF6F-D56BE21DE8E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3B22328-69F7-6A07-5035-2AF2A2F658F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6B6FBD1-BA7A-1DBF-8D0F-196C678C22B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49E15DD-0EFF-FFE2-3483-36694B9303C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CC9B267A-3530-45D6-0C97-299534FF04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29581EE-CAF7-C947-CB4C-668F000C81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984FB63-0D2D-542D-D6B4-526127DEA48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A91D77D7-8A8F-B16A-34A7-E74E0036905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C515EF0-C519-21AE-AF19-98023BD2E22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5BF7083-9CEF-2242-11A9-CE5F0288A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C8E7646-E303-D866-BC51-C910BC5197D5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A0EFE7-0DE6-13BE-35B2-4DFB1E47E11E}"/>
              </a:ext>
            </a:extLst>
          </p:cNvPr>
          <p:cNvSpPr txBox="1"/>
          <p:nvPr/>
        </p:nvSpPr>
        <p:spPr>
          <a:xfrm>
            <a:off x="3769966" y="3070331"/>
            <a:ext cx="872683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prun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D2ADFBE-B519-F609-CCD6-2BF633E5574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p/r/u/n . Prune.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700BE64-B50F-EB4D-BFB6-09BDFC74B24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FC2DC6E9-F8B8-79CB-58B6-C9D28F899806}"/>
              </a:ext>
            </a:extLst>
          </p:cNvPr>
          <p:cNvSpPr/>
          <p:nvPr/>
        </p:nvSpPr>
        <p:spPr>
          <a:xfrm rot="5400000">
            <a:off x="6908972" y="3634338"/>
            <a:ext cx="649663" cy="6411191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8429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01716-EE13-823B-57B6-600362C31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9D76C0-2EDE-CF31-9EDA-5445ADBA548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87EA0F2-1D50-0200-DCF2-E1AF4CEFFA9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3C366EC-D9E2-5C25-E1D1-84FB8EA703C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0EFB174-CCB5-7C50-0B8D-1512BAE1527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4A816AD-2434-CAE4-4FE9-62A24A60DEFB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C365235-A0BC-F0C0-B486-68814598531E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DF7C37F-82C3-5A9C-4A9F-0376133C4D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AF216C9-DB44-ABB0-1EB6-9CC6C986CAD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917EB01-DD85-4F5E-B7B5-442DBB18D115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E673504-F7F6-047E-672B-8E5DAD0531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012FA512-DDEA-088F-5EE1-344621C5DC8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3E93D477-F48A-5A45-E4E2-DA6A46FBF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A3A9423-2E13-05EE-177B-776EB372408D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F772B7F-B3C1-3BED-B4B6-98DCA74EF6D6}"/>
              </a:ext>
            </a:extLst>
          </p:cNvPr>
          <p:cNvSpPr txBox="1"/>
          <p:nvPr/>
        </p:nvSpPr>
        <p:spPr>
          <a:xfrm>
            <a:off x="2006143" y="3070331"/>
            <a:ext cx="85456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prun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7B1145-C2C3-3CC4-90E4-3B657E38D3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57DBEDE-C11B-3889-06DA-853722DC369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4292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8FA2C-4FDB-B2CD-FA9D-2402A0FB9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3BBAE4-B676-D31E-D4E4-C32F2A81861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A1BD25-E3EF-99AE-0B4F-9D559AECB4E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23DC1C29-1285-64A9-4BC8-D8378C82648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FB4C6AE-959C-ED64-EC24-BA2184F9D23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187ADFC-A3DA-E982-CCD5-B786CB4AB35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BB39B9D-DD1B-F376-4C57-890151638EA6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60463C3B-86F9-4CEE-FAF0-818A0AC2A68A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F21F7DD8-2CA1-F24F-AC2C-52E8FE99593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404114C-FC73-749D-8B8C-ACAF9CB80999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CA9B97A-5830-BB28-F15A-AE1ADA8D270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54A2800-C29C-9D05-4E62-348894BB282B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6BCB0E49-3F3B-7F50-D294-A91480A8F6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3E0C6F-6824-6C30-5E15-6F179FCE3CB2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C8FA1B0-B144-05AA-CE12-38573E4EDC11}"/>
              </a:ext>
            </a:extLst>
          </p:cNvPr>
          <p:cNvSpPr txBox="1"/>
          <p:nvPr/>
        </p:nvSpPr>
        <p:spPr>
          <a:xfrm>
            <a:off x="1462546" y="3070331"/>
            <a:ext cx="1207134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fromag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3206D4-2F71-DF4E-C0A5-26259CEA8F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 f/r/o/ “fro”  m/a/g   “maj” fromage    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1FB67-91CF-0109-D00B-4304E124CBE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1157078A-2DC2-9E67-4FB4-AC84A413977A}"/>
              </a:ext>
            </a:extLst>
          </p:cNvPr>
          <p:cNvSpPr/>
          <p:nvPr/>
        </p:nvSpPr>
        <p:spPr>
          <a:xfrm rot="5400000">
            <a:off x="3281692" y="4972439"/>
            <a:ext cx="467686" cy="3853399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C9CF82B5-729D-5C28-E827-F606FFCD5FC1}"/>
              </a:ext>
            </a:extLst>
          </p:cNvPr>
          <p:cNvSpPr/>
          <p:nvPr/>
        </p:nvSpPr>
        <p:spPr>
          <a:xfrm rot="5400000">
            <a:off x="8567255" y="4017396"/>
            <a:ext cx="467687" cy="5715001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359323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0F954-AB69-5B87-6BD1-1FACE3D04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4DDA98-83A8-F56D-25F3-4FAA21B6534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55CB5E0-0A99-4019-B453-DF03643A68D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38881FD-4662-B779-E750-EA23841E25EE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302F23-63FC-45DE-8074-16704E08A041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847F28F-77E7-51D2-BCDA-EB3C1C4BEE3F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31FAC31-47B3-34FE-35E1-B56FDA301D5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AB91F33-B0AA-0F67-2FBE-CB8D070AC2F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2640B3A-FDD3-E913-E084-17420382D30F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B7E9EC3-856A-1FC6-0744-F25EF48DC71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E9D62E2-97E7-9B79-4BB2-F06A54A248A3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5FE639A7-1F08-8D13-2E4C-E205742D3E0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8F0C1D6-201F-0745-4F58-8DEA3F549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FB9D573-5772-3DE5-8526-DF2C87B47316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B12EE1A-3313-2B28-EBE0-2E1BF6868B7B}"/>
              </a:ext>
            </a:extLst>
          </p:cNvPr>
          <p:cNvSpPr txBox="1"/>
          <p:nvPr/>
        </p:nvSpPr>
        <p:spPr>
          <a:xfrm>
            <a:off x="1066800" y="3070331"/>
            <a:ext cx="1214964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fromag</a:t>
            </a:r>
            <a:r>
              <a:rPr lang="fr-FR" sz="25800" b="1" kern="0" spc="480" dirty="0">
                <a:solidFill>
                  <a:schemeClr val="bg1">
                    <a:lumMod val="7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2D8D853-EB46-AA6B-EFEC-B2ADA4BBA16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1826D5-4380-0B94-AA87-E576934D467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96459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7BFA6-5336-8017-52C9-32093E538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5E823E-3D55-4D92-6290-C4B91ACAEC2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CC5F009-717A-BD39-293E-FE3F2B6CAC21}"/>
              </a:ext>
            </a:extLst>
          </p:cNvPr>
          <p:cNvGrpSpPr/>
          <p:nvPr/>
        </p:nvGrpSpPr>
        <p:grpSpPr>
          <a:xfrm>
            <a:off x="483617" y="776399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0CB7C623-E09F-D014-16A7-5FD0160C5C21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385D03EF-267B-7FEB-2BC3-249A9126800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D1D97C5-3CF9-024A-9407-BF172EC898DE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0BB632E7-A053-CAF9-9E91-ADC608A3749C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47A1F71C-41FF-50CB-98DF-28FA5598EE0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8D5F2E2-D278-180F-F368-718AD93BF3F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D6DBE26-CD03-BA71-8015-DF5D5A9F80E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2A25B967-163F-51F9-9143-887D8FF39F9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1CDDC51-E705-711B-A2FF-734D9B25C3B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DE81A04-F640-F0C1-934E-1CA6E6F9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068EC11-F041-2B99-4BB1-9391C042A91B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7E953A-D83A-E0D6-CF42-62E87C10321D}"/>
              </a:ext>
            </a:extLst>
          </p:cNvPr>
          <p:cNvSpPr txBox="1"/>
          <p:nvPr/>
        </p:nvSpPr>
        <p:spPr>
          <a:xfrm>
            <a:off x="881202" y="3070331"/>
            <a:ext cx="1138699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prépar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0FD952-60E4-ACF5-7F1E-8DBBDBA0B45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11383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09630">
              <a:spcAft>
                <a:spcPts val="400"/>
              </a:spcAft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p/r/é « pré » p/a/r </a:t>
            </a: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« par » prépare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831D68B-A649-BF7D-2D5E-8E55B9ED716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19171" y="1416084"/>
            <a:ext cx="666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04597FBB-C313-298F-E861-F4FA84F78664}"/>
              </a:ext>
            </a:extLst>
          </p:cNvPr>
          <p:cNvSpPr/>
          <p:nvPr/>
        </p:nvSpPr>
        <p:spPr>
          <a:xfrm rot="5400000">
            <a:off x="2951811" y="4595277"/>
            <a:ext cx="437821" cy="4390851"/>
          </a:xfrm>
          <a:prstGeom prst="rightBracket">
            <a:avLst>
              <a:gd name="adj" fmla="val 0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176B3D8A-9B78-3470-E020-9792C1884274}"/>
              </a:ext>
            </a:extLst>
          </p:cNvPr>
          <p:cNvSpPr/>
          <p:nvPr/>
        </p:nvSpPr>
        <p:spPr>
          <a:xfrm rot="5400000">
            <a:off x="7729537" y="4709653"/>
            <a:ext cx="467686" cy="4191960"/>
          </a:xfrm>
          <a:prstGeom prst="rightBracket">
            <a:avLst>
              <a:gd name="adj" fmla="val 0"/>
            </a:avLst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22582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E48B176-737A-9792-E08B-7DC87159D4F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213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555" b="-5555"/>
            </a:stretch>
          </a:blipFill>
        </p:spPr>
        <p:txBody>
          <a:bodyPr/>
          <a:lstStyle/>
          <a:p>
            <a:pPr defTabSz="914445">
              <a:defRPr/>
            </a:pPr>
            <a:endParaRPr lang="fr-MA" sz="1350" dirty="0">
              <a:solidFill>
                <a:prstClr val="black"/>
              </a:solidFill>
              <a:latin typeface="Dosis" pitchFamily="2" charset="0"/>
            </a:endParaRPr>
          </a:p>
        </p:txBody>
      </p:sp>
      <p:sp>
        <p:nvSpPr>
          <p:cNvPr id="6" name="TextBox 6"/>
          <p:cNvSpPr txBox="1"/>
          <p:nvPr>
            <p:custDataLst>
              <p:tags r:id="rId2"/>
            </p:custDataLst>
          </p:nvPr>
        </p:nvSpPr>
        <p:spPr>
          <a:xfrm>
            <a:off x="1219200" y="1409700"/>
            <a:ext cx="11876750" cy="760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914445">
              <a:lnSpc>
                <a:spcPts val="8229"/>
              </a:lnSpc>
              <a:spcAft>
                <a:spcPts val="3000"/>
              </a:spcAft>
              <a:defRPr/>
            </a:pPr>
            <a:r>
              <a:rPr lang="fr-FR" sz="66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fr-FR" sz="6000" b="1" dirty="0">
                <a:solidFill>
                  <a:srgbClr val="106585"/>
                </a:solidFill>
                <a:latin typeface="Dosis" pitchFamily="2" charset="0"/>
                <a:ea typeface="Calibri" panose="020F0502020204030204" pitchFamily="34" charset="0"/>
                <a:cs typeface="Calibri" panose="020F0502020204030204" pitchFamily="34" charset="0"/>
              </a:rPr>
              <a:t>Plan de la séance 2</a:t>
            </a:r>
            <a:endParaRPr lang="fr-FR" sz="6600" b="1" dirty="0">
              <a:solidFill>
                <a:srgbClr val="106585"/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endParaRPr lang="fr-FR" sz="1500" b="1" dirty="0">
              <a:solidFill>
                <a:schemeClr val="accent5">
                  <a:lumMod val="50000"/>
                </a:schemeClr>
              </a:solidFill>
              <a:latin typeface="Dosis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 1. Rituel : </a:t>
            </a:r>
            <a:r>
              <a:rPr lang="fr-FR" sz="3600" dirty="0">
                <a:latin typeface="Dosis" pitchFamily="2" charset="0"/>
                <a:cs typeface="Calibri" panose="020F0502020204030204" pitchFamily="34" charset="0"/>
              </a:rPr>
              <a:t>dictée flash</a:t>
            </a:r>
            <a:endParaRPr lang="fr-FR" sz="4400" dirty="0">
              <a:latin typeface="Dosis" pitchFamily="2" charset="0"/>
              <a:cs typeface="Calibri" panose="020F0502020204030204" pitchFamily="34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2.Vocabulaire </a:t>
            </a:r>
            <a:r>
              <a:rPr lang="fr-FR" sz="3200" dirty="0">
                <a:latin typeface="Dosis" pitchFamily="2" charset="0"/>
              </a:rPr>
              <a:t> légumes- sucre- prune – fromage- brocoli – prendre- découper- préparer 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3.</a:t>
            </a:r>
            <a:r>
              <a:rPr lang="fr-MA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Lecture: </a:t>
            </a:r>
            <a:r>
              <a:rPr lang="fr-MA" sz="3200" dirty="0">
                <a:latin typeface="Dosis" pitchFamily="2" charset="0"/>
              </a:rPr>
              <a:t>syllabes et mots avancés avec </a:t>
            </a:r>
            <a:r>
              <a:rPr lang="fr-FR" sz="3200" dirty="0" err="1">
                <a:latin typeface="Dosis" pitchFamily="2" charset="0"/>
              </a:rPr>
              <a:t>br</a:t>
            </a:r>
            <a:r>
              <a:rPr lang="fr-FR" sz="3200" dirty="0">
                <a:latin typeface="Dosis" pitchFamily="2" charset="0"/>
              </a:rPr>
              <a:t> – </a:t>
            </a:r>
            <a:r>
              <a:rPr lang="fr-FR" sz="3200" dirty="0" err="1">
                <a:latin typeface="Dosis" pitchFamily="2" charset="0"/>
              </a:rPr>
              <a:t>dr</a:t>
            </a:r>
            <a:r>
              <a:rPr lang="fr-FR" sz="3200" dirty="0">
                <a:latin typeface="Dosis" pitchFamily="2" charset="0"/>
              </a:rPr>
              <a:t> – </a:t>
            </a:r>
            <a:r>
              <a:rPr lang="fr-FR" sz="3200" dirty="0" err="1">
                <a:latin typeface="Dosis" pitchFamily="2" charset="0"/>
              </a:rPr>
              <a:t>pr</a:t>
            </a:r>
            <a:r>
              <a:rPr lang="fr-FR" sz="3200" dirty="0">
                <a:latin typeface="Dosis" pitchFamily="2" charset="0"/>
              </a:rPr>
              <a:t> - </a:t>
            </a:r>
            <a:r>
              <a:rPr lang="fr-FR" sz="3200" dirty="0" err="1">
                <a:latin typeface="Dosis" pitchFamily="2" charset="0"/>
              </a:rPr>
              <a:t>cr</a:t>
            </a:r>
            <a:endParaRPr lang="fr-FR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4.Écriture: </a:t>
            </a:r>
            <a:r>
              <a:rPr lang="fr-MA" sz="3200" dirty="0">
                <a:latin typeface="Dosis" pitchFamily="2" charset="0"/>
              </a:rPr>
              <a:t>mots avancés et phrases avec </a:t>
            </a:r>
            <a:r>
              <a:rPr lang="fr-MA" sz="3200" dirty="0" err="1">
                <a:latin typeface="Dosis" pitchFamily="2" charset="0"/>
              </a:rPr>
              <a:t>br</a:t>
            </a:r>
            <a:r>
              <a:rPr lang="fr-MA" sz="3200" dirty="0">
                <a:latin typeface="Dosis" pitchFamily="2" charset="0"/>
              </a:rPr>
              <a:t> – </a:t>
            </a:r>
            <a:r>
              <a:rPr lang="fr-MA" sz="3200" dirty="0" err="1">
                <a:latin typeface="Dosis" pitchFamily="2" charset="0"/>
              </a:rPr>
              <a:t>dr</a:t>
            </a:r>
            <a:r>
              <a:rPr lang="fr-MA" sz="3200" dirty="0">
                <a:latin typeface="Dosis" pitchFamily="2" charset="0"/>
              </a:rPr>
              <a:t> – </a:t>
            </a:r>
            <a:r>
              <a:rPr lang="fr-MA" sz="3200" dirty="0" err="1">
                <a:latin typeface="Dosis" pitchFamily="2" charset="0"/>
              </a:rPr>
              <a:t>pr</a:t>
            </a:r>
            <a:r>
              <a:rPr lang="fr-MA" sz="3200" dirty="0">
                <a:latin typeface="Dosis" pitchFamily="2" charset="0"/>
              </a:rPr>
              <a:t> -</a:t>
            </a:r>
            <a:r>
              <a:rPr lang="fr-MA" sz="3200" dirty="0" err="1">
                <a:latin typeface="Dosis" pitchFamily="2" charset="0"/>
              </a:rPr>
              <a:t>cr</a:t>
            </a:r>
            <a:endParaRPr lang="fr-MA" sz="3200" dirty="0">
              <a:latin typeface="Dosis" pitchFamily="2" charset="0"/>
            </a:endParaRP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5.Pratique autonome</a:t>
            </a:r>
          </a:p>
          <a:p>
            <a:pPr defTabSz="914445">
              <a:spcAft>
                <a:spcPts val="1800"/>
              </a:spcAft>
              <a:defRPr/>
            </a:pPr>
            <a:r>
              <a:rPr lang="fr-FR" sz="4400" b="1" dirty="0">
                <a:solidFill>
                  <a:srgbClr val="106585"/>
                </a:solidFill>
                <a:latin typeface="Dosis" pitchFamily="2" charset="0"/>
                <a:cs typeface="Calibri" panose="020F0502020204030204" pitchFamily="34" charset="0"/>
              </a:rPr>
              <a:t>6.Jeu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0B285C9-C0F8-D54A-C597-3B205FF0BC8B}"/>
              </a:ext>
            </a:extLst>
          </p:cNvPr>
          <p:cNvGrpSpPr/>
          <p:nvPr/>
        </p:nvGrpSpPr>
        <p:grpSpPr>
          <a:xfrm>
            <a:off x="11769948" y="3359766"/>
            <a:ext cx="1066274" cy="418206"/>
            <a:chOff x="3663231" y="3540342"/>
            <a:chExt cx="1066274" cy="385540"/>
          </a:xfrm>
        </p:grpSpPr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A0A759C9-628A-E953-460B-A5BA3FFCE08F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84B05220-8793-5019-507D-45BA24E57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A7F5D616-D051-C6E7-3B2C-B6E934CC85C1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76049D47-7F43-1DEA-C6A9-BBDEE9D1F445}"/>
              </a:ext>
            </a:extLst>
          </p:cNvPr>
          <p:cNvGrpSpPr/>
          <p:nvPr/>
        </p:nvGrpSpPr>
        <p:grpSpPr>
          <a:xfrm>
            <a:off x="11499791" y="5069820"/>
            <a:ext cx="1172173" cy="418206"/>
            <a:chOff x="3409614" y="4049374"/>
            <a:chExt cx="1172173" cy="385540"/>
          </a:xfrm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BC0ACB3C-A9E9-0B32-C252-6E4619B8DEBF}"/>
                </a:ext>
              </a:extLst>
            </p:cNvPr>
            <p:cNvSpPr/>
            <p:nvPr/>
          </p:nvSpPr>
          <p:spPr>
            <a:xfrm>
              <a:off x="3807434" y="4107177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14BB633E-09B7-6180-472A-CC9AA6A40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614" y="4049374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6960B82-0C5A-E30E-C9E0-888C833AC80E}"/>
                </a:ext>
              </a:extLst>
            </p:cNvPr>
            <p:cNvSpPr txBox="1"/>
            <p:nvPr/>
          </p:nvSpPr>
          <p:spPr>
            <a:xfrm>
              <a:off x="3833600" y="4093277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EC8D3E59-D6FA-5219-C275-AEBF739C62AC}"/>
              </a:ext>
            </a:extLst>
          </p:cNvPr>
          <p:cNvGrpSpPr/>
          <p:nvPr/>
        </p:nvGrpSpPr>
        <p:grpSpPr>
          <a:xfrm>
            <a:off x="11727242" y="6034032"/>
            <a:ext cx="1108980" cy="418206"/>
            <a:chOff x="3581032" y="3265648"/>
            <a:chExt cx="1108980" cy="385540"/>
          </a:xfrm>
        </p:grpSpPr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DCED4454-6111-386F-2617-725AD62DFC5D}"/>
                </a:ext>
              </a:extLst>
            </p:cNvPr>
            <p:cNvSpPr/>
            <p:nvPr/>
          </p:nvSpPr>
          <p:spPr>
            <a:xfrm>
              <a:off x="3848841" y="3365519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3C2E4D29-3784-36C2-3F31-1D45AF0B04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032" y="3265648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942CFC0-A202-F883-59E5-2FEC07AA723F}"/>
                </a:ext>
              </a:extLst>
            </p:cNvPr>
            <p:cNvSpPr txBox="1"/>
            <p:nvPr/>
          </p:nvSpPr>
          <p:spPr>
            <a:xfrm>
              <a:off x="3941825" y="334358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40 min</a:t>
              </a: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47907D5B-B91E-C41D-049F-B072AB707B16}"/>
              </a:ext>
            </a:extLst>
          </p:cNvPr>
          <p:cNvGrpSpPr/>
          <p:nvPr/>
        </p:nvGrpSpPr>
        <p:grpSpPr>
          <a:xfrm>
            <a:off x="11753408" y="7828183"/>
            <a:ext cx="1132930" cy="418206"/>
            <a:chOff x="3663231" y="3540342"/>
            <a:chExt cx="1017343" cy="385540"/>
          </a:xfrm>
        </p:grpSpPr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CDBED388-7B20-662E-2579-6CF419611DE7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07186F6-3906-26B1-9DFA-07221F54F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D1330085-263F-1AC5-856A-1C515E8881E1}"/>
                </a:ext>
              </a:extLst>
            </p:cNvPr>
            <p:cNvSpPr txBox="1"/>
            <p:nvPr/>
          </p:nvSpPr>
          <p:spPr>
            <a:xfrm>
              <a:off x="3932387" y="3616156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ED9E39D-FD6B-BBB0-92DE-F92FAE5B7C3E}"/>
              </a:ext>
            </a:extLst>
          </p:cNvPr>
          <p:cNvGrpSpPr/>
          <p:nvPr/>
        </p:nvGrpSpPr>
        <p:grpSpPr>
          <a:xfrm>
            <a:off x="11709776" y="8597077"/>
            <a:ext cx="1237986" cy="418206"/>
            <a:chOff x="3663231" y="3540342"/>
            <a:chExt cx="1066274" cy="385540"/>
          </a:xfrm>
        </p:grpSpPr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BADD7E62-00C3-7822-0C55-DB1A8401ECB4}"/>
                </a:ext>
              </a:extLst>
            </p:cNvPr>
            <p:cNvSpPr/>
            <p:nvPr/>
          </p:nvSpPr>
          <p:spPr>
            <a:xfrm>
              <a:off x="3848841" y="3631231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ECE70611-7BB1-2B23-080A-A50242166D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3231" y="3540342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7DC2E05-312A-8411-CAB7-C88B2248CD8E}"/>
                </a:ext>
              </a:extLst>
            </p:cNvPr>
            <p:cNvSpPr txBox="1"/>
            <p:nvPr/>
          </p:nvSpPr>
          <p:spPr>
            <a:xfrm>
              <a:off x="3981318" y="3619032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10 min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3E4C8F21-50CF-7E15-F22F-230A6C632737}"/>
              </a:ext>
            </a:extLst>
          </p:cNvPr>
          <p:cNvGrpSpPr/>
          <p:nvPr/>
        </p:nvGrpSpPr>
        <p:grpSpPr>
          <a:xfrm>
            <a:off x="11744655" y="6972300"/>
            <a:ext cx="1021037" cy="418206"/>
            <a:chOff x="3332095" y="2716733"/>
            <a:chExt cx="1021037" cy="385540"/>
          </a:xfrm>
        </p:grpSpPr>
        <p:sp>
          <p:nvSpPr>
            <p:cNvPr id="56" name="Rectangle : coins arrondis 55">
              <a:extLst>
                <a:ext uri="{FF2B5EF4-FFF2-40B4-BE49-F238E27FC236}">
                  <a16:creationId xmlns:a16="http://schemas.microsoft.com/office/drawing/2014/main" id="{1F0C862A-53F0-35F3-9808-D009BE47888A}"/>
                </a:ext>
              </a:extLst>
            </p:cNvPr>
            <p:cNvSpPr/>
            <p:nvPr/>
          </p:nvSpPr>
          <p:spPr>
            <a:xfrm>
              <a:off x="3604945" y="2790930"/>
              <a:ext cx="748187" cy="26993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065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fr-MA" sz="1350" dirty="0">
                <a:solidFill>
                  <a:prstClr val="white"/>
                </a:solidFill>
                <a:latin typeface="Dosis" pitchFamily="2" charset="0"/>
              </a:endParaRPr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B4F3F7E6-AEF3-3DA1-51D8-6E761F5A0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095" y="2716733"/>
              <a:ext cx="340739" cy="385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36793DEE-54F1-BA3F-44DB-E25ABA04EE98}"/>
                </a:ext>
              </a:extLst>
            </p:cNvPr>
            <p:cNvSpPr txBox="1"/>
            <p:nvPr/>
          </p:nvSpPr>
          <p:spPr>
            <a:xfrm>
              <a:off x="3590581" y="2739040"/>
              <a:ext cx="748187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fr-MA" sz="1350" b="1" dirty="0">
                  <a:solidFill>
                    <a:srgbClr val="106585"/>
                  </a:solidFill>
                  <a:latin typeface="Dosis" pitchFamily="2" charset="0"/>
                </a:rPr>
                <a:t>20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8216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1F944-3DF0-71EB-14CE-ADC52AD8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88069F-06EB-70A1-9F7B-93C77E70607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25B03A6-DF73-1387-35DA-8EE43EB02D6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5C9EB7BF-371D-D478-2069-E3D63FC0A09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33D4034-DF49-9EB4-19FC-09B0263BAF4F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53FEDE5-C331-8E55-EC73-A8B5A759043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81D5087-743B-5822-9F63-1A1EF8339520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D34F6B6-0454-9D86-5299-60BF0B93A49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914E103-F3FC-3CE8-3919-71A99586E00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D6D868D-FFEE-D82E-A7C9-D0F8D6188BA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7404869-343F-F5CA-93A2-AE6D0139BEC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A0C88AC-5EE0-CEC7-8A6A-5EC3B36B66B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86CE88F-A351-8FE2-0E21-8073CDEA9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FDCD944-7E24-EB67-E912-52D88039BBAC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1E1544F-9E90-9DA6-A4EB-0894DC02BC48}"/>
              </a:ext>
            </a:extLst>
          </p:cNvPr>
          <p:cNvSpPr txBox="1"/>
          <p:nvPr/>
        </p:nvSpPr>
        <p:spPr>
          <a:xfrm>
            <a:off x="609600" y="3070331"/>
            <a:ext cx="11658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prépar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4402334-8655-23AF-BA10-A3915366000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876437-8C31-163F-6D96-76B884B28E5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080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9B2F8-9849-ABAD-781D-E2C9A3F07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BCA64A-64A9-AEDE-24BA-F301F0FDB67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4642F11-9108-2C08-7F7E-0100F9FD02F0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8DCE72F-F242-812F-7DE9-428DD3B79EC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9FC65B3-F003-2E8E-9BDB-49153635BEE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8AA5B4D-6C4E-3BB1-59B3-B99F332C1629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7C79ADB3-EF6B-2E14-A062-8BF3BABA8E0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DD244F2-9EAD-6D13-8D2F-4E258319129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6EBEBC2-EEE3-4649-DB49-26B2021B547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434ED31F-102E-1E39-C2B9-3A2EAFBA3FC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461D9567-21E9-D803-519F-88BB306B0B3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86A2B067-E0E6-2ECA-6172-04938B25614D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706FF11-ADAE-F43A-4C35-9B3FE8280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48B12E2-5A1B-40B8-FF25-6A593DFC91DA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ED96C24-1237-4FE3-032B-8D0C43E558AB}"/>
              </a:ext>
            </a:extLst>
          </p:cNvPr>
          <p:cNvSpPr txBox="1"/>
          <p:nvPr/>
        </p:nvSpPr>
        <p:spPr>
          <a:xfrm>
            <a:off x="1462547" y="3251550"/>
            <a:ext cx="1080565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sucr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2C46EA-201A-E2A3-359C-93A9361CF68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62547" y="872843"/>
            <a:ext cx="11745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>
              <a:spcAft>
                <a:spcPts val="400"/>
              </a:spcAft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S/u/ » su . k/r/. s/u/k/r/ sucre . Le mot contenant une seule syllabe pourrait être segmenté en deux pour faciliter le déchiffrage</a:t>
            </a:r>
            <a:r>
              <a:rPr lang="fr-FR" sz="2400" i="1" dirty="0">
                <a:solidFill>
                  <a:prstClr val="white">
                    <a:lumMod val="65000"/>
                  </a:prstClr>
                </a:solidFill>
              </a:rPr>
              <a:t>Dire le son des lettres (pas le nom des lettres).</a:t>
            </a:r>
          </a:p>
        </p:txBody>
      </p:sp>
      <p:sp>
        <p:nvSpPr>
          <p:cNvPr id="4" name="Parenthèse fermante 3">
            <a:extLst>
              <a:ext uri="{FF2B5EF4-FFF2-40B4-BE49-F238E27FC236}">
                <a16:creationId xmlns:a16="http://schemas.microsoft.com/office/drawing/2014/main" id="{6317C0BD-6EFD-6F7F-F059-2B4585419F49}"/>
              </a:ext>
            </a:extLst>
          </p:cNvPr>
          <p:cNvSpPr/>
          <p:nvPr/>
        </p:nvSpPr>
        <p:spPr>
          <a:xfrm rot="5400000">
            <a:off x="3020017" y="5267918"/>
            <a:ext cx="331249" cy="3077516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5" name="Parenthèse fermante 4">
            <a:extLst>
              <a:ext uri="{FF2B5EF4-FFF2-40B4-BE49-F238E27FC236}">
                <a16:creationId xmlns:a16="http://schemas.microsoft.com/office/drawing/2014/main" id="{B4A26BBC-C2C1-C7FE-EB81-51BD442E4A30}"/>
              </a:ext>
            </a:extLst>
          </p:cNvPr>
          <p:cNvSpPr/>
          <p:nvPr/>
        </p:nvSpPr>
        <p:spPr>
          <a:xfrm rot="5400000">
            <a:off x="5889162" y="5747251"/>
            <a:ext cx="331251" cy="2118854"/>
          </a:xfrm>
          <a:prstGeom prst="rightBracket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64579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68D5-A9E5-B831-B8D3-323D27E6D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DD2320-BE3F-3D64-3DDB-F9B9930ADF6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84E9CD5-DD82-11BC-688C-02E24E88D5AE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EE388E3F-DF90-5332-32CF-944855A40DB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83FC034-A7D6-42EA-E31C-ADB55608EDE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3FF6DCD-6CC5-8B13-238F-FC41B982643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C3202A81-AF1B-E224-945B-271185494355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08FF266B-0C96-E42F-8B72-8C99C39333CD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4622514-8F72-AB6D-1729-736B34832AD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978822F6-AD2B-6709-9161-A3BD7942686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72C142CB-9CE5-8513-7DC9-C9989CCACAE2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9670A86E-6C05-93E2-CD18-495EC161799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E813570-64A2-460B-B784-7070E30E73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092245-4C4D-4D75-84BF-A00D082CC5E5}"/>
              </a:ext>
            </a:extLst>
          </p:cNvPr>
          <p:cNvSpPr txBox="1"/>
          <p:nvPr/>
        </p:nvSpPr>
        <p:spPr>
          <a:xfrm>
            <a:off x="2857500" y="3130725"/>
            <a:ext cx="1143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endParaRPr lang="fr-FR" sz="25800" kern="0" spc="480" dirty="0">
              <a:solidFill>
                <a:srgbClr val="FFC000"/>
              </a:solidFill>
              <a:latin typeface="Dosis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261EF1-4923-F5CA-7A77-941767145553}"/>
              </a:ext>
            </a:extLst>
          </p:cNvPr>
          <p:cNvSpPr txBox="1"/>
          <p:nvPr/>
        </p:nvSpPr>
        <p:spPr>
          <a:xfrm>
            <a:off x="1295400" y="3070331"/>
            <a:ext cx="1097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52">
              <a:defRPr/>
            </a:pPr>
            <a:r>
              <a:rPr lang="fr-FR" sz="25800" b="1" kern="0" spc="480" dirty="0">
                <a:solidFill>
                  <a:srgbClr val="106585"/>
                </a:solidFill>
                <a:latin typeface="Dosis" pitchFamily="2" charset="0"/>
              </a:rPr>
              <a:t>sucr</a:t>
            </a:r>
            <a:r>
              <a:rPr lang="fr-FR" sz="25800" b="1" kern="0" spc="480" dirty="0">
                <a:solidFill>
                  <a:schemeClr val="bg1">
                    <a:lumMod val="65000"/>
                  </a:schemeClr>
                </a:solidFill>
                <a:latin typeface="Dosis" pitchFamily="2" charset="0"/>
              </a:rPr>
              <a:t>e</a:t>
            </a:r>
            <a:endParaRPr lang="fr-FR" sz="25800" kern="0" spc="480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48D99F-7512-1B3B-6004-39E4A3A5C0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646884" y="872843"/>
            <a:ext cx="787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 veut passer au tableau pour lire comme j’ai fait?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CD9728-8225-BCFE-1A10-012608588E3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54435" y="1334508"/>
            <a:ext cx="666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fr-FR" i="1" dirty="0">
                <a:solidFill>
                  <a:prstClr val="white">
                    <a:lumMod val="65000"/>
                  </a:prstClr>
                </a:solidFill>
                <a:latin typeface="Calibri"/>
              </a:rPr>
              <a:t>L’enseignant fait passer plusieurs élèves au tableau</a:t>
            </a:r>
            <a:endParaRPr kumimoji="0" lang="fr-FR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327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DC6D3-1B66-D1C2-045B-BB0D45480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2473450F-8128-EA6D-3ACD-373E5AB9ABA5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CF4B67-72EB-CFDE-A227-8A70ACF3213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7BF14018-5C92-2DF2-2082-E8C8EAB989E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9A146ED-B093-8EF9-8968-960314EF64D6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45477DDB-7168-144C-AA9B-56D10E0526CF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(1)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syllabes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710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02FA3-9AC8-EF94-7159-AB5C0BB4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C09C8C-978C-998E-79BF-CEE46579E0DF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0EB74E5-CE4D-CC07-3810-445A4C1EA74D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7F59042-E8C5-C829-B39B-BBCC887F936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E3DB330B-1DDE-6973-02F0-6BC4EE9770A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5DAE2D9-8535-8311-7E99-D5DCB3BDF60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98D520A-6842-50DA-CE69-5BCA7EE9DCBF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AAF1618D-18A7-A0CD-C456-8EB07F6A312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5A12352-267B-D587-257B-A9934EDC40A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A56A7C3-4483-C47E-AAED-EBEF7688E93C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A1FCFD9-3453-D0C8-0917-2DFAA9E5D0C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7FCF736C-6FF8-C4C0-2546-79E2603067D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B280B9E-8F5F-5CEB-66C1-BD6BBB65F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1AD537E-34EB-AEF7-0C1D-043FE2917C7F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Je vais  lire les syllabes. Écoutez attentivement. 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89EAA6B-3455-726D-5FB0-6AFE1BE110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C5CC047F-DD1E-BCCA-564B-BF39AED4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270C298-278D-5010-3481-616D2AA36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517BFDAF-A020-1A92-7395-6A56C6A13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37378"/>
              </p:ext>
            </p:extLst>
          </p:nvPr>
        </p:nvGraphicFramePr>
        <p:xfrm>
          <a:off x="726780" y="1991141"/>
          <a:ext cx="12298680" cy="6004816"/>
        </p:xfrm>
        <a:graphic>
          <a:graphicData uri="http://schemas.openxmlformats.org/drawingml/2006/table">
            <a:tbl>
              <a:tblPr/>
              <a:tblGrid>
                <a:gridCol w="1545556">
                  <a:extLst>
                    <a:ext uri="{9D8B030D-6E8A-4147-A177-3AD203B41FA5}">
                      <a16:colId xmlns:a16="http://schemas.microsoft.com/office/drawing/2014/main" val="7519120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1111870731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1576982729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52423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66675189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3166743653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172261411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428365725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ogr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afr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tre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297630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atr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62515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91827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91396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689D1B8-B2EB-7FFA-41AB-8EC0F1270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92463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44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C82A4-C660-BCEC-3907-BA767CA2E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65E842-CB43-DD16-38F7-23ED4414DB15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D03B2DE-8BAB-6EE4-A48F-66C62CD280BF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9BED586-3C13-932A-FC32-FEFC3B5EEDA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C7F54F5-B6C3-0DAE-EC34-23C035CAB9E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2B5D92B-0F95-8B24-F70A-2737D140B75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11F98988-AE83-2E8B-2AC1-D35D724D05A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F732B64-F981-8585-E3F8-D07250CCAC2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9CFC8C56-8115-59C4-B73F-EDBE48D31CE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312A459E-EEE2-E49C-7264-A60AA526A3F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BB6AC4D7-9134-484A-62A6-FF10AB1AF11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CB436F5D-5394-75D4-60A4-727499E1BCF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0F38113-C3C8-FDFF-C45D-DBC3CE6B7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434FF26-69E1-EA90-BBC3-EC0EBBA4407D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ensemble.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38661C59-7CC6-057A-712B-7004B3FBA64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48FAA329-735C-50D9-9EA4-AFE8516E5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4B235AA-DBFC-EBD7-F6E8-660FD57E5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8F1FB8CB-1418-5C1B-3211-A0EAF344D613}"/>
              </a:ext>
            </a:extLst>
          </p:cNvPr>
          <p:cNvGraphicFramePr>
            <a:graphicFrameLocks noGrp="1"/>
          </p:cNvGraphicFramePr>
          <p:nvPr/>
        </p:nvGraphicFramePr>
        <p:xfrm>
          <a:off x="726780" y="1991141"/>
          <a:ext cx="12298680" cy="6004816"/>
        </p:xfrm>
        <a:graphic>
          <a:graphicData uri="http://schemas.openxmlformats.org/drawingml/2006/table">
            <a:tbl>
              <a:tblPr/>
              <a:tblGrid>
                <a:gridCol w="1545556">
                  <a:extLst>
                    <a:ext uri="{9D8B030D-6E8A-4147-A177-3AD203B41FA5}">
                      <a16:colId xmlns:a16="http://schemas.microsoft.com/office/drawing/2014/main" val="7519120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1111870731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1576982729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52423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66675189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3166743653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172261411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428365725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ogr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afr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tre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297630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atr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62515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91827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91396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C221EB97-D0AF-978A-A378-741CA5BF0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92463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032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85785-F595-2DFF-F390-6D6491758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400BC-2E2C-F854-89C8-BB48E147656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2A766A3-8101-56FA-A19E-28AD24E025CB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334872B-8F8E-4F31-61BD-06285435F68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7187357F-CD76-225A-8B54-AB2AD5A5D31E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9A13557-024D-BFAC-DBA1-03DD776665F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57621D09-122C-7AF7-CF3B-A8F0559370F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082804E-FEDF-2923-7508-A621D7724869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5DD40604-B4BA-59FF-710D-01749CE71FB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595441E2-09E0-E1C6-5BB9-4B1AA0427A0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64CFFE3-BA00-E2AB-8B62-9F41C227348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4A9A9857-C10A-9582-0848-14A7E1DAAA66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8D0F655-21AD-9D3F-9FF6-3388D974F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1A733E8-F14C-2489-68C7-CF8D1C7A5282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lire?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9A37354F-EAD9-A30E-FDFB-40906E16A1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5A3BEB7-7BD4-A738-9B24-B8FBB4A87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72E2F7-89B9-5F37-4850-E008C85A1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3E7DB57-E7A1-A570-E429-76B2F4EE9AB2}"/>
              </a:ext>
            </a:extLst>
          </p:cNvPr>
          <p:cNvGraphicFramePr>
            <a:graphicFrameLocks noGrp="1"/>
          </p:cNvGraphicFramePr>
          <p:nvPr/>
        </p:nvGraphicFramePr>
        <p:xfrm>
          <a:off x="726780" y="1991141"/>
          <a:ext cx="12298680" cy="6004816"/>
        </p:xfrm>
        <a:graphic>
          <a:graphicData uri="http://schemas.openxmlformats.org/drawingml/2006/table">
            <a:tbl>
              <a:tblPr/>
              <a:tblGrid>
                <a:gridCol w="1545556">
                  <a:extLst>
                    <a:ext uri="{9D8B030D-6E8A-4147-A177-3AD203B41FA5}">
                      <a16:colId xmlns:a16="http://schemas.microsoft.com/office/drawing/2014/main" val="7519120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1111870731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1576982729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5242337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3166675189"/>
                    </a:ext>
                  </a:extLst>
                </a:gridCol>
                <a:gridCol w="1512672">
                  <a:extLst>
                    <a:ext uri="{9D8B030D-6E8A-4147-A177-3AD203B41FA5}">
                      <a16:colId xmlns:a16="http://schemas.microsoft.com/office/drawing/2014/main" val="3166743653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172261411"/>
                    </a:ext>
                  </a:extLst>
                </a:gridCol>
                <a:gridCol w="1545556">
                  <a:extLst>
                    <a:ext uri="{9D8B030D-6E8A-4147-A177-3AD203B41FA5}">
                      <a16:colId xmlns:a16="http://schemas.microsoft.com/office/drawing/2014/main" val="2428365725"/>
                    </a:ext>
                  </a:extLst>
                </a:gridCol>
              </a:tblGrid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ogr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afr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tre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297630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atr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3625154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fre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grou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1191827"/>
                  </a:ext>
                </a:extLst>
              </a:tr>
              <a:tr h="621069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vré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tru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vro </a:t>
                      </a:r>
                      <a:endParaRPr lang="fr-MA" sz="44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5400" b="1" i="0" dirty="0" err="1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</a:t>
                      </a:r>
                      <a:endParaRPr lang="fr-MA" sz="44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91396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DB1F3F08-E7F0-019B-092A-862E1DE78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3192463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288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7508A-0307-6AD9-F971-85B881BB9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07B311B4-A36D-A340-4943-7F405C8CFC5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71E18D3-4830-DCD9-199F-A4399C41D5F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66D67EF-1EB7-FDAC-AAF1-9688054FF93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214082C-0101-C308-BC09-315B6A602D5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F0279F9-BFCD-FBA4-7192-358A8824DB14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(2)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mots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593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8D7E-B069-F566-0CA5-EEE0EB128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D4F386-A2E3-EEB7-1C87-E1CB7B51205D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898A73E-7EC4-EBE8-2621-FC547EE230F6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37F71DA-631A-2B87-1B73-4CABFE689CAB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C53F2C7-E257-8791-C48D-77F2DB3AFF13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1061DAF-BEC5-91ED-BB3F-2C33A5287A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A454BD0A-2C0B-5B9B-1CFA-0D4AC33ACF4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EE24906B-DAC0-1749-8F9F-5EA6518D3C0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D2D9E85F-A0A1-7A42-4740-8D217C7F922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C444A085-A50F-9E1A-9633-108FADE688D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FAE7CF8C-918D-9C80-7FE3-3D9998B64E11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D7BBF22E-5E1A-5287-B295-F1C0BFD05931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2F1FE5EF-E72F-C515-5A2A-7EF9CF58E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F1F2BCD-5E05-7FC1-A72E-C58FBDE1073E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Lisons ensemble.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243350E9-D966-3CC7-A4C3-3EC3322A0C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EB4F3BF-3AF9-8F6A-59E5-1BD26C4C8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7947596-A186-E6AC-1AB2-A434A5595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D2C08CA-C1BF-BA5D-753C-9E1BE58AA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241819"/>
              </p:ext>
            </p:extLst>
          </p:nvPr>
        </p:nvGraphicFramePr>
        <p:xfrm>
          <a:off x="609600" y="3024981"/>
          <a:ext cx="12192000" cy="6200775"/>
        </p:xfrm>
        <a:graphic>
          <a:graphicData uri="http://schemas.openxmlformats.org/drawingml/2006/table">
            <a:tbl>
              <a:tblPr/>
              <a:tblGrid>
                <a:gridCol w="2042984">
                  <a:extLst>
                    <a:ext uri="{9D8B030D-6E8A-4147-A177-3AD203B41FA5}">
                      <a16:colId xmlns:a16="http://schemas.microsoft.com/office/drawing/2014/main" val="3044251804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1046895329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440691971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989342613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2750541183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881905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p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prépar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port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frapp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trac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orgu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6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frott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croll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prof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trouss</a:t>
                      </a:r>
                      <a:r>
                        <a:rPr lang="fr-MA" sz="44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octobr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21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trico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promi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s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cruch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torch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230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avril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ouvrir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vrac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livr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bravo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25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agrum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prun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gratiné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arbitr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gratte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17176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01D0E6B-7B84-72D2-A712-69A3F0400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83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45EC7-E280-2852-5207-A6EF0E25B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7E82F1-362B-3781-ED30-20EFEA7E2120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F1F1AFB-BC8A-62E8-A0A1-96AC15A7D334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EE90405-76FE-00AA-21B4-92A205D853B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D9A577A8-4AB4-0B51-F8F6-E3228C048C14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8B5D3437-862B-0EF1-1951-1F6430BD79F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C8772B4-388F-02DC-EE98-28A804B19DF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11C4CA47-7A2A-D177-1EFA-D47A7677D3C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666B07E0-AC0B-A123-9EA1-AA51FB7A048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6355665F-FE40-4C23-AEFF-43E09691169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8C2C8975-8402-B0BE-A3ED-F5E296D76FB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298B406A-4A10-2EAE-0F4A-DFAA7E2BEED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93FF2A08-8A41-54E5-A99F-F586674BF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163B1FB-2C20-8CFF-2FE4-18D21EF3133C}"/>
              </a:ext>
            </a:extLst>
          </p:cNvPr>
          <p:cNvSpPr txBox="1"/>
          <p:nvPr/>
        </p:nvSpPr>
        <p:spPr>
          <a:xfrm>
            <a:off x="1172612" y="664616"/>
            <a:ext cx="1295066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342900">
              <a:lnSpc>
                <a:spcPts val="3017"/>
              </a:lnSpc>
              <a:spcBef>
                <a:spcPct val="0"/>
              </a:spcBef>
              <a:defRPr/>
            </a:pPr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Qui veut lire?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416A1158-1111-C1A3-B81F-AB9EF1FE50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702" y="373126"/>
            <a:ext cx="1381080" cy="112044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2F382FA-7B7A-5411-DA83-773C559FA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BE4A7F8-9C10-0254-F6F9-E38D7105F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F33FCE85-B0A2-77D9-F44E-F61B958DE675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024981"/>
          <a:ext cx="12192000" cy="6200775"/>
        </p:xfrm>
        <a:graphic>
          <a:graphicData uri="http://schemas.openxmlformats.org/drawingml/2006/table">
            <a:tbl>
              <a:tblPr/>
              <a:tblGrid>
                <a:gridCol w="2042984">
                  <a:extLst>
                    <a:ext uri="{9D8B030D-6E8A-4147-A177-3AD203B41FA5}">
                      <a16:colId xmlns:a16="http://schemas.microsoft.com/office/drawing/2014/main" val="3044251804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1046895329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440691971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989342613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2750541183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881905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p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prépar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port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frapp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trac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orgu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6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frott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croll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prof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trouss</a:t>
                      </a:r>
                      <a:r>
                        <a:rPr lang="fr-MA" sz="44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octobr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21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trico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promi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s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cruch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torch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230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avril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ouvrir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vrac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livr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bravo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25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agrum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prun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gratiné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arbitr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gratte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17176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A406802-8411-A900-A29F-D254153AB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6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7F9126F-A8C1-7A04-538F-2484106AB90E}"/>
              </a:ext>
            </a:extLst>
          </p:cNvPr>
          <p:cNvSpPr/>
          <p:nvPr/>
        </p:nvSpPr>
        <p:spPr>
          <a:xfrm>
            <a:off x="-4763" y="4762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5588AC0-8CB1-8658-4D37-61A796B2B6B8}"/>
              </a:ext>
            </a:extLst>
          </p:cNvPr>
          <p:cNvSpPr/>
          <p:nvPr/>
        </p:nvSpPr>
        <p:spPr>
          <a:xfrm>
            <a:off x="409204" y="500287"/>
            <a:ext cx="13154395" cy="9338504"/>
          </a:xfrm>
          <a:prstGeom prst="roundRect">
            <a:avLst>
              <a:gd name="adj" fmla="val 22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A94F5EB-87AD-70CE-B48B-ED0C63D7F57E}"/>
              </a:ext>
            </a:extLst>
          </p:cNvPr>
          <p:cNvSpPr/>
          <p:nvPr/>
        </p:nvSpPr>
        <p:spPr>
          <a:xfrm>
            <a:off x="434569" y="492235"/>
            <a:ext cx="13154395" cy="978580"/>
          </a:xfrm>
          <a:prstGeom prst="roundRect">
            <a:avLst>
              <a:gd name="adj" fmla="val 14434"/>
            </a:avLst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FR" sz="1350" dirty="0">
              <a:solidFill>
                <a:prstClr val="white"/>
              </a:solidFill>
              <a:latin typeface="Dosis" pitchFamily="2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FEA8EFC-9451-1CF0-7EE9-1E271F19F8D4}"/>
              </a:ext>
            </a:extLst>
          </p:cNvPr>
          <p:cNvSpPr txBox="1"/>
          <p:nvPr/>
        </p:nvSpPr>
        <p:spPr>
          <a:xfrm>
            <a:off x="1425540" y="605597"/>
            <a:ext cx="994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34"/>
            <a:r>
              <a:rPr lang="fr-FR" sz="28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cs typeface="Microsoft Uighur" panose="02000000000000000000" pitchFamily="2" charset="-78"/>
              </a:rPr>
              <a:t>         Bonjour ! Nous allons commencer la séance de français. </a:t>
            </a:r>
          </a:p>
        </p:txBody>
      </p:sp>
      <p:pic>
        <p:nvPicPr>
          <p:cNvPr id="7" name="Image 6" descr="Une image contenant croquis, dessin, Visage humain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FDCA860D-A701-626B-BD7E-6BD89B1E0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2674827"/>
            <a:ext cx="8586786" cy="5724524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8FA2867C-AED3-F778-FBA2-8B7D8790B25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9047B9A-F84F-AAE4-B0C6-539DBAACC4F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8EC9F21-9B04-599C-152E-3947964D7D7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FE72B79E-BFE1-31E6-2C21-26AD3D6EFA9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D868E5A3-67E6-08B6-B65D-A56075B4D7CA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EBB8A34-8F02-7AB9-9E85-7DBF8942FFB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B0841995-CFEE-A313-C50C-FD1F08EFD460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3" name="Graphique 12">
            <a:extLst>
              <a:ext uri="{FF2B5EF4-FFF2-40B4-BE49-F238E27FC236}">
                <a16:creationId xmlns:a16="http://schemas.microsoft.com/office/drawing/2014/main" id="{B8047377-F4CC-FD8C-5590-4B9B557A9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847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06C76-B464-8930-099C-6056F589E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1033521B-1748-102B-1A2C-CB938C3C9A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03F8DA2-3D03-576A-E263-6BEE599F890B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C282D15-EABF-5156-36AE-0E60EA6D9E5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C7A468B0-1B6A-A7EF-8639-F1C231C67B7E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0EC258-962B-40AB-A589-D979D8BD1CB5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(2)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 jeu du duel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EFF24D4C-95C9-8169-C202-3313533C6B19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DC48A00-1B14-B15F-5250-491FB625FE1B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4151ED9D-FAE0-1650-B84B-A9FE627762E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63" y="6856310"/>
            <a:ext cx="4153392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6C04-2FDC-158B-CAF6-251071763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0654EE-A668-2D84-A7EE-C80CEEEFA2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4B71BBB-AA87-01C0-B192-379D57DB2B2A}"/>
              </a:ext>
            </a:extLst>
          </p:cNvPr>
          <p:cNvGrpSpPr/>
          <p:nvPr/>
        </p:nvGrpSpPr>
        <p:grpSpPr>
          <a:xfrm>
            <a:off x="483617" y="655574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F0AFED1-AF1F-5F58-B9AF-543744AC29AA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ADDA704-0F51-6208-E3DA-654697D0DBA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6BF7D7C-EE0D-9455-2C97-1E684C22A1E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95C78C36-AA32-4E35-E56D-4EE0B05BE8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8B71E848-51D8-EF17-525C-C5ADB2A5134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C15FE5F-44B0-ED86-A334-7BAACD454CF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B6D7A63E-C927-A80A-7292-C41EDA01BFE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64FB791B-FB80-88E8-E04D-09D0AB25AF30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108CE6BC-31E6-E9E7-3619-15ECCD2422E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4E38D66F-D834-8E3B-92DD-315F57A1D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20FD81-FEF4-E1A1-718D-92BCF1BA51DF}"/>
              </a:ext>
            </a:extLst>
          </p:cNvPr>
          <p:cNvSpPr txBox="1"/>
          <p:nvPr/>
        </p:nvSpPr>
        <p:spPr>
          <a:xfrm>
            <a:off x="1118287" y="779861"/>
            <a:ext cx="11950223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Vous  allez passer au tableau pour jouer à  deux. </a:t>
            </a:r>
            <a:r>
              <a:rPr kumimoji="0" lang="fr-MA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Un élève montre quatre mots, un après l’autre, et l’autre lit les mots. Par la suite les rôles seront échangés</a:t>
            </a:r>
            <a:r>
              <a:rPr kumimoji="0" lang="fr-MA" sz="22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Dosis" pitchFamily="2" charset="0"/>
                <a:ea typeface="+mn-ea"/>
                <a:cs typeface="+mn-cs"/>
              </a:rPr>
              <a:t>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fr-MA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anose="02010703020202060003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F538C7B-3554-FDAE-7675-012DC08ACC5E}"/>
              </a:ext>
            </a:extLst>
          </p:cNvPr>
          <p:cNvSpPr txBox="1"/>
          <p:nvPr/>
        </p:nvSpPr>
        <p:spPr>
          <a:xfrm>
            <a:off x="2667000" y="6434435"/>
            <a:ext cx="37221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  Je montre 4 mots ou syllabes au hasard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2E973A-23D5-883F-F58B-F8102C830DA8}"/>
              </a:ext>
            </a:extLst>
          </p:cNvPr>
          <p:cNvSpPr txBox="1"/>
          <p:nvPr/>
        </p:nvSpPr>
        <p:spPr>
          <a:xfrm>
            <a:off x="7605148" y="6382910"/>
            <a:ext cx="3249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Je lis les mots </a:t>
            </a:r>
          </a:p>
          <a:p>
            <a:pPr defTabSz="685800">
              <a:defRPr/>
            </a:pPr>
            <a:r>
              <a:rPr lang="fr-MA" sz="3000" b="1" dirty="0">
                <a:solidFill>
                  <a:prstClr val="black"/>
                </a:solidFill>
                <a:latin typeface="Dosis"/>
              </a:rPr>
              <a:t>ou les syllabes</a:t>
            </a:r>
          </a:p>
        </p:txBody>
      </p:sp>
      <p:pic>
        <p:nvPicPr>
          <p:cNvPr id="7" name="Image 6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C73E8A89-DA94-4EF7-81C9-B8B0C30145B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8" y="2515573"/>
            <a:ext cx="6255876" cy="34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6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5507-1DD8-D998-EC8F-004D2EAA6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0E31DD-101C-86DC-C544-0D780AB873F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F10AFE5-6A42-BAAE-6738-71FDEE0D9D32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D886EC6-43CF-71DB-E6F6-E232F0412A4C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F31F00-C953-F8F5-9CEB-99D12B14DAC0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C3DEEBB-A0C6-553B-FDEA-58370EEB8E4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DAF33B3A-37B4-6F55-22D7-35DE6CD567A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D88588CE-AC5C-BC87-3464-78EEF973DA53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C5A18517-1659-F167-52B9-478D2EC44043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E4874FD0-1F13-B9EA-7E9E-AC5DE966B1F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EE319B7B-E347-88D0-AB94-E7176E94BBEB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FE7B6BE7-A9BC-0B3E-0BF2-478260093D7C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414A476-FA15-E86E-9411-1593357E8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5079" y="811081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0481BA9-4F62-9959-1E37-BD1B17600352}"/>
              </a:ext>
            </a:extLst>
          </p:cNvPr>
          <p:cNvSpPr txBox="1"/>
          <p:nvPr/>
        </p:nvSpPr>
        <p:spPr>
          <a:xfrm>
            <a:off x="1172612" y="664616"/>
            <a:ext cx="11885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34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Maintenant, on va commencer le jeu. Qui veut passer au tableau?</a:t>
            </a:r>
          </a:p>
          <a:p>
            <a:pPr lvl="0" defTabSz="685834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Le gagnant sera celui qui aura plus de lectures correctes.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2036103-9CC4-F769-70E5-D96EDFB78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3607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EE7244-F11C-E30C-5480-342FAEC6C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29035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CEF6770D-1CF8-A1CB-2AB2-C904CB716D88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3024981"/>
          <a:ext cx="12192000" cy="6200775"/>
        </p:xfrm>
        <a:graphic>
          <a:graphicData uri="http://schemas.openxmlformats.org/drawingml/2006/table">
            <a:tbl>
              <a:tblPr/>
              <a:tblGrid>
                <a:gridCol w="2042984">
                  <a:extLst>
                    <a:ext uri="{9D8B030D-6E8A-4147-A177-3AD203B41FA5}">
                      <a16:colId xmlns:a16="http://schemas.microsoft.com/office/drawing/2014/main" val="3044251804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1046895329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440691971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1989342613"/>
                    </a:ext>
                  </a:extLst>
                </a:gridCol>
                <a:gridCol w="2010032">
                  <a:extLst>
                    <a:ext uri="{9D8B030D-6E8A-4147-A177-3AD203B41FA5}">
                      <a16:colId xmlns:a16="http://schemas.microsoft.com/office/drawing/2014/main" val="2750541183"/>
                    </a:ext>
                  </a:extLst>
                </a:gridCol>
                <a:gridCol w="2042984">
                  <a:extLst>
                    <a:ext uri="{9D8B030D-6E8A-4147-A177-3AD203B41FA5}">
                      <a16:colId xmlns:a16="http://schemas.microsoft.com/office/drawing/2014/main" val="38819058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p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prépar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port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frapp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trac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orgu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946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frott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croll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prof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trouss</a:t>
                      </a:r>
                      <a:r>
                        <a:rPr lang="fr-MA" sz="4400" b="1" i="0" dirty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tram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octobr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217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trico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t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promi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s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cruch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proch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torch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42300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avril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ouvrir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vrac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livr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givr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bravo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25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agrum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prun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sucré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gratiné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arbitr</a:t>
                      </a:r>
                      <a:r>
                        <a:rPr lang="fr-MA" sz="4400" b="1" i="0">
                          <a:solidFill>
                            <a:srgbClr val="818284"/>
                          </a:solidFill>
                          <a:effectLst/>
                          <a:latin typeface="Dosis-SemiBold"/>
                        </a:rPr>
                        <a:t>e </a:t>
                      </a:r>
                      <a:endParaRPr lang="fr-MA" sz="360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buNone/>
                      </a:pPr>
                      <a:r>
                        <a:rPr lang="fr-MA" sz="4400" b="1" i="0" dirty="0">
                          <a:solidFill>
                            <a:srgbClr val="242021"/>
                          </a:solidFill>
                          <a:effectLst/>
                          <a:latin typeface="Dosis-SemiBold"/>
                        </a:rPr>
                        <a:t>gratte</a:t>
                      </a:r>
                      <a:endParaRPr lang="fr-MA" sz="3600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5509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017176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FF66E835-9842-4BBC-C758-5E971AD9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2418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Image 9" descr="Une image contenant habits, garçon, Dessin animé, clipart&#10;&#10;Le contenu généré par l’IA peut être incorrect.">
            <a:extLst>
              <a:ext uri="{FF2B5EF4-FFF2-40B4-BE49-F238E27FC236}">
                <a16:creationId xmlns:a16="http://schemas.microsoft.com/office/drawing/2014/main" id="{CCC76150-77F2-498E-6A96-AC0DF608DF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8BA6D"/>
              </a:clrFrom>
              <a:clrTo>
                <a:srgbClr val="F8BA6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84" y="857404"/>
            <a:ext cx="1363724" cy="7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09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4F5E0-8F01-6F1A-15CB-BBCBFA917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50B75EE9-E904-0EFA-3537-268ADC87A351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0AB38DBE-AC2F-1330-C23F-01CC68C0B63C}"/>
              </a:ext>
            </a:extLst>
          </p:cNvPr>
          <p:cNvGrpSpPr/>
          <p:nvPr/>
        </p:nvGrpSpPr>
        <p:grpSpPr>
          <a:xfrm>
            <a:off x="-18288" y="7239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5ADB67B6-DE6C-4741-DC87-12666F1B67E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30AF71B1-D517-55D3-6320-786EBC3FC65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E881432-562C-A63B-27AB-0794AB8036DA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des mots-outils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Chez – que – qui – à côté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8ACA91AB-8BFC-A818-CD20-373B8CF66FF5}"/>
              </a:ext>
            </a:extLst>
          </p:cNvPr>
          <p:cNvSpPr/>
          <p:nvPr/>
        </p:nvSpPr>
        <p:spPr>
          <a:xfrm>
            <a:off x="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3EFE3F74-F9B0-41D2-8500-CB9B828E2159}"/>
              </a:ext>
            </a:extLst>
          </p:cNvPr>
          <p:cNvSpPr/>
          <p:nvPr/>
        </p:nvSpPr>
        <p:spPr>
          <a:xfrm>
            <a:off x="11962817" y="8454820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470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51281-597E-E255-CA76-7F520F5A1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632D74-BBE9-07F8-C4ED-4C874D31949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B952152-425B-4C4B-CF99-2163A31B5A19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0BCF893-E221-BDB9-2397-5BBEB27FCB7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CFE75A6-9B22-8F79-9FF4-84E21692FED5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ABEFC41-3773-89B1-E60C-E0CF997B7F07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EDB875F1-919C-9F88-5215-544B7F223FF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76B3CA70-7B3B-42B0-3D88-E67E696BF93F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2C594A0D-486E-D96E-A5F9-40AE71F264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2E32D885-3721-642E-80DB-B22920732C86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216036-6275-200C-C842-786F1B479B1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A89DDE33-5FA8-9CF3-7EED-E2C86191389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E7AF89D6-52CA-5191-ADDA-3374E8334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984D6DD-ACD4-9EAA-38BA-45A31F084F2C}"/>
              </a:ext>
            </a:extLst>
          </p:cNvPr>
          <p:cNvSpPr txBox="1"/>
          <p:nvPr/>
        </p:nvSpPr>
        <p:spPr>
          <a:xfrm>
            <a:off x="4686300" y="4218872"/>
            <a:ext cx="8229600" cy="116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514376">
              <a:lnSpc>
                <a:spcPts val="8324"/>
              </a:lnSpc>
            </a:pPr>
            <a:r>
              <a:rPr lang="fr-FR" sz="7200" b="1" dirty="0">
                <a:solidFill>
                  <a:srgbClr val="204550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rPr>
              <a:t>Chez – que – qui – à côté</a:t>
            </a:r>
          </a:p>
        </p:txBody>
      </p:sp>
      <p:sp>
        <p:nvSpPr>
          <p:cNvPr id="5" name="Bulle narrative : rectangle à coins arrondis 4">
            <a:extLst>
              <a:ext uri="{FF2B5EF4-FFF2-40B4-BE49-F238E27FC236}">
                <a16:creationId xmlns:a16="http://schemas.microsoft.com/office/drawing/2014/main" id="{55179926-A186-9CCA-855D-7D146F207EA6}"/>
              </a:ext>
            </a:extLst>
          </p:cNvPr>
          <p:cNvSpPr/>
          <p:nvPr/>
        </p:nvSpPr>
        <p:spPr>
          <a:xfrm>
            <a:off x="4800601" y="3498846"/>
            <a:ext cx="8153399" cy="3016254"/>
          </a:xfrm>
          <a:prstGeom prst="wedgeRoundRectCallout">
            <a:avLst>
              <a:gd name="adj1" fmla="val -48938"/>
              <a:gd name="adj2" fmla="val -18269"/>
              <a:gd name="adj3" fmla="val 16667"/>
            </a:avLst>
          </a:prstGeom>
          <a:noFill/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 sz="1350" dirty="0"/>
          </a:p>
        </p:txBody>
      </p:sp>
      <p:pic>
        <p:nvPicPr>
          <p:cNvPr id="6" name="Image 5" descr="Une image contenant croquis, dessin, illustration, Visage humain&#10;&#10;Le contenu généré par l’IA peut être incorrect.">
            <a:extLst>
              <a:ext uri="{FF2B5EF4-FFF2-40B4-BE49-F238E27FC236}">
                <a16:creationId xmlns:a16="http://schemas.microsoft.com/office/drawing/2014/main" id="{08DC1D82-B91B-8E53-AE0D-DAF020687F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0DD"/>
              </a:clrFrom>
              <a:clrTo>
                <a:srgbClr val="FFF0D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79528"/>
            <a:ext cx="5562600" cy="52923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7E74B6-9754-74DF-98E5-30BC0BFFF668}"/>
              </a:ext>
            </a:extLst>
          </p:cNvPr>
          <p:cNvSpPr txBox="1"/>
          <p:nvPr/>
        </p:nvSpPr>
        <p:spPr>
          <a:xfrm>
            <a:off x="1581150" y="936117"/>
            <a:ext cx="94869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Nous </a:t>
            </a:r>
            <a:r>
              <a:rPr lang="fr-FR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allons apprendre de nouveaux mots outils.</a:t>
            </a:r>
          </a:p>
        </p:txBody>
      </p:sp>
    </p:spTree>
    <p:extLst>
      <p:ext uri="{BB962C8B-B14F-4D97-AF65-F5344CB8AC3E}">
        <p14:creationId xmlns:p14="http://schemas.microsoft.com/office/powerpoint/2010/main" val="25359352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5C10-631A-19D2-B440-3B5762E9E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B596E1-09D6-511F-0CEF-DBC29789C909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7DBDDFD-7976-4323-879F-32E096D97B5C}"/>
              </a:ext>
            </a:extLst>
          </p:cNvPr>
          <p:cNvGrpSpPr/>
          <p:nvPr/>
        </p:nvGrpSpPr>
        <p:grpSpPr>
          <a:xfrm>
            <a:off x="467685" y="571500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7E88A5BA-988B-44CD-7B3B-B6CC3B48ECA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CE6F33A-8FEB-95BA-21F3-3FA951C257A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D182F07B-B7DE-CB5E-C534-BBD7349AC13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8FA43725-AA6D-CA9E-1D53-9D0C56681072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29" name="Rectangle : coins arrondis 28">
              <a:extLst>
                <a:ext uri="{FF2B5EF4-FFF2-40B4-BE49-F238E27FC236}">
                  <a16:creationId xmlns:a16="http://schemas.microsoft.com/office/drawing/2014/main" id="{242FB1F6-A195-F17E-4837-ED58DD4151E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30" name="Rectangle : coins arrondis 29">
              <a:extLst>
                <a:ext uri="{FF2B5EF4-FFF2-40B4-BE49-F238E27FC236}">
                  <a16:creationId xmlns:a16="http://schemas.microsoft.com/office/drawing/2014/main" id="{318656B4-9918-268B-BEF1-6E3B57C46117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31" name="Rectangle : coins arrondis 30">
              <a:extLst>
                <a:ext uri="{FF2B5EF4-FFF2-40B4-BE49-F238E27FC236}">
                  <a16:creationId xmlns:a16="http://schemas.microsoft.com/office/drawing/2014/main" id="{7122AC74-ADCC-2A46-555A-4D48D6A8DC8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33B258CB-F02D-DC4F-47C5-2E4E9894F5D7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33" name="Rectangle : coins arrondis 32">
              <a:extLst>
                <a:ext uri="{FF2B5EF4-FFF2-40B4-BE49-F238E27FC236}">
                  <a16:creationId xmlns:a16="http://schemas.microsoft.com/office/drawing/2014/main" id="{3B49F47F-C1D2-6CD4-53E8-B8CA67AA99F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205FCD9-281C-1570-B7A0-55888F0B5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49B21F0-75DA-B0A0-DECA-0F1EBEEE0FCE}"/>
              </a:ext>
            </a:extLst>
          </p:cNvPr>
          <p:cNvSpPr txBox="1"/>
          <p:nvPr/>
        </p:nvSpPr>
        <p:spPr>
          <a:xfrm>
            <a:off x="1507626" y="3112175"/>
            <a:ext cx="109129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28752">
              <a:defRPr/>
            </a:pPr>
            <a:r>
              <a:rPr lang="fr-FR" sz="9600" b="1" kern="0" spc="480" dirty="0">
                <a:solidFill>
                  <a:srgbClr val="106585"/>
                </a:solidFill>
                <a:latin typeface="Dosis" pitchFamily="2" charset="0"/>
              </a:rPr>
              <a:t>chez     que   </a:t>
            </a:r>
          </a:p>
          <a:p>
            <a:pPr algn="ctr" defTabSz="1028752">
              <a:defRPr/>
            </a:pPr>
            <a:r>
              <a:rPr lang="fr-FR" sz="9600" b="1" kern="0" spc="480" dirty="0">
                <a:solidFill>
                  <a:srgbClr val="106585"/>
                </a:solidFill>
                <a:latin typeface="Dosis" pitchFamily="2" charset="0"/>
              </a:rPr>
              <a:t> qui       à côté</a:t>
            </a:r>
            <a:endParaRPr lang="fr-FR" sz="9600" kern="0" spc="480" dirty="0">
              <a:solidFill>
                <a:srgbClr val="106585"/>
              </a:solidFill>
              <a:latin typeface="Dosis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C67E221-96A8-4878-A951-4E21E72197D6}"/>
              </a:ext>
            </a:extLst>
          </p:cNvPr>
          <p:cNvSpPr txBox="1"/>
          <p:nvPr/>
        </p:nvSpPr>
        <p:spPr>
          <a:xfrm>
            <a:off x="1507626" y="778630"/>
            <a:ext cx="114877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   ensemble. </a:t>
            </a:r>
          </a:p>
          <a:p>
            <a:pPr marL="0" lvl="1" defTabSz="685834">
              <a:lnSpc>
                <a:spcPts val="3017"/>
              </a:lnSpc>
              <a:spcBef>
                <a:spcPct val="0"/>
              </a:spcBef>
              <a:defRPr/>
            </a:pP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</a:t>
            </a:r>
            <a:r>
              <a:rPr lang="en-US" sz="2800" b="1" dirty="0" err="1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veut</a:t>
            </a:r>
            <a:r>
              <a:rPr lang="en-US" sz="28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lire? </a:t>
            </a:r>
            <a:r>
              <a:rPr lang="fr-MA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(e) désigne trois élèves pour lire .</a:t>
            </a:r>
            <a:endParaRPr lang="fr-FR" sz="2400" b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8802D2D-B60F-C823-55F6-3FF7964F0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3703638"/>
            <a:ext cx="13716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506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31611-3F36-3DD6-159B-98C3C82C9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9110BC7-C138-77ED-2FDB-595B25B965E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F310A44-4067-E1F6-4A8B-E1BC70E6A4C3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D77F7582-03A1-4D04-0138-FEC95D680864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418BA849-2859-4A5C-EB25-21A3BF1BD657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59A5BB6C-4AFD-62EB-BFAD-D09573FCDC9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Rebrassage de lecture (3)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lis des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918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6416C-54A9-EBB7-0BCC-C4D5ABE1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7742F-5D87-8C44-F4F5-2CADD2A9870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981F849-03F8-B1A9-B954-5E46C215C5CB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4918C8D-F2B4-1BC7-A4D2-4BCCE1647705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42E5B49D-79AB-ACE0-92F9-85F15A2DD57C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A9A75BA-E6B3-B0AB-D237-23F223DDB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CBBA5DD7-545D-15BD-0460-80CBC0932E8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668D89F-30F1-4B23-6400-66B674A73DC9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</a:t>
              </a:r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25024E7-631E-8CED-88D8-4F0C0DE3D10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656AFABE-9C44-63F8-D76B-8299616E5EB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6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E8D13FC-18E8-158E-6459-1811DC214D0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806684DB-48FE-B05A-61AA-C5510AA0E86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EF97C10-A6D6-8D39-48A7-498D3F9A31AA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E7800CE-E042-8A27-1F14-3DC47AB5FEB0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Je vais lire  les phrases. 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F33E85DC-29E8-4190-1A26-49EF77773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4FB462C-118A-8EDF-1B7A-D5B7A140DCAF}"/>
              </a:ext>
            </a:extLst>
          </p:cNvPr>
          <p:cNvSpPr txBox="1"/>
          <p:nvPr/>
        </p:nvSpPr>
        <p:spPr>
          <a:xfrm>
            <a:off x="493794" y="2044212"/>
            <a:ext cx="12623718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8000" b="1" kern="0" spc="623" dirty="0">
                <a:solidFill>
                  <a:srgbClr val="106585"/>
                </a:solidFill>
                <a:latin typeface="Dosis" pitchFamily="2" charset="0"/>
              </a:rPr>
              <a:t>Ma mamie n’a pas pris du sucre.</a:t>
            </a:r>
            <a:endParaRPr lang="fr-FR" sz="80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F8A406AF-7062-9BA5-6D23-FAD58DD73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5200628"/>
            <a:ext cx="3558351" cy="3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52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09D86-4E57-C8CB-9321-E2CC87BC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1F99-2E09-78AD-EA78-13E5009F6F74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B218F2-D262-040D-31A3-17E5B23A1A77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AC84A5D-68DD-9256-3DC3-507DD5A52D50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B589BC06-C33E-66B6-B6E6-0B9A37D7CEB2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75697775-9B86-B440-5CE8-CD6EF4C9C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6838458A-00B6-E674-00CE-DB25FAE0E93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442C4C5-467E-8CB2-829B-B57D3FE0ECB4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FA53ACFA-CE83-51D9-B9C1-339952C5248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8C34E7F2-97E6-933B-8C38-DC815A083934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7BD6BC5-9CC3-BC28-5585-5140104D414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B9E24643-FDF8-D8F2-68E4-57A1DA37EAEF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A0B27F4-9FB3-A5FE-7E8E-B2FD42C3FD3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EEBF01C8-57A3-C677-02CA-8B411AD729C7}"/>
              </a:ext>
            </a:extLst>
          </p:cNvPr>
          <p:cNvSpPr txBox="1"/>
          <p:nvPr/>
        </p:nvSpPr>
        <p:spPr>
          <a:xfrm>
            <a:off x="1488576" y="800284"/>
            <a:ext cx="12036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Lisons ensemble.</a:t>
            </a:r>
            <a:endParaRPr lang="fr-FR" sz="26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lvl="0" defTabSz="685818">
              <a:defRPr/>
            </a:pPr>
            <a:r>
              <a:rPr lang="fr-FR" sz="26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DCF3AF41-72F5-1F51-D97C-4E6C5153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1C58D4-B6C8-1100-8F56-868E571DA775}"/>
              </a:ext>
            </a:extLst>
          </p:cNvPr>
          <p:cNvSpPr txBox="1"/>
          <p:nvPr/>
        </p:nvSpPr>
        <p:spPr>
          <a:xfrm>
            <a:off x="493794" y="2044212"/>
            <a:ext cx="12623718" cy="1180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Elle prépare </a:t>
            </a: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un couscous</a:t>
            </a: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66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r>
              <a:rPr lang="fr-FR" sz="6600" b="1" kern="0" spc="623" dirty="0">
                <a:solidFill>
                  <a:srgbClr val="106585"/>
                </a:solidFill>
                <a:latin typeface="Dosis" pitchFamily="2" charset="0"/>
              </a:rPr>
              <a:t>La carotte est dans la marmite.</a:t>
            </a: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51BDE64-1D4C-E793-DB7F-89EAAF236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9266" y="1895895"/>
            <a:ext cx="3348246" cy="308197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AB6C51A-F0FF-35CD-26B8-1EA1E5C27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266" y="6573856"/>
            <a:ext cx="3062434" cy="274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83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11A8F-FA75-DD34-CF0A-65C4A1B5E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96F0A6-4E53-E3C3-44CF-EA023A8B097A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95D0146-9AF2-876A-E6C2-2833418FBDAA}"/>
              </a:ext>
            </a:extLst>
          </p:cNvPr>
          <p:cNvGrpSpPr/>
          <p:nvPr/>
        </p:nvGrpSpPr>
        <p:grpSpPr>
          <a:xfrm>
            <a:off x="467765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8926EAEA-ED06-DEE4-6592-75FBBE48205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100" dirty="0" err="1"/>
                <a:t>ssssdd</a:t>
              </a:r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A805BC8-4D6A-CB48-9532-36F32B2FC43D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65345BD-433F-8F11-54FF-4703E4144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80E0F892-9B45-B559-BED8-D9A9A0F56AA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FD889F1-9454-898B-C3A3-DEC8995F29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BE586B2D-126D-1C14-E2F6-9FC64EFE5F20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E3464B8-C784-BD43-D0B5-FF43A64608A1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5541AF18-A911-081C-98C4-6AE7BB8C55BF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249D7D6-0083-79F4-6F05-33CD95398146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F7DF72B7-0147-7492-A363-CD2670C1D13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9BB91D2-6D75-CD56-8642-65413762A86A}"/>
              </a:ext>
            </a:extLst>
          </p:cNvPr>
          <p:cNvSpPr txBox="1"/>
          <p:nvPr/>
        </p:nvSpPr>
        <p:spPr>
          <a:xfrm>
            <a:off x="1488576" y="800284"/>
            <a:ext cx="120369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685818">
              <a:defRPr/>
            </a:pPr>
            <a:r>
              <a:rPr lang="fr-FR" sz="26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Qui veut lire?</a:t>
            </a:r>
            <a:endParaRPr lang="fr-FR" sz="2600" i="1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AA132D3-01EB-911F-E8DC-033445DB7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3060431"/>
            <a:ext cx="115173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A4017B9-43DE-E673-4098-BD33E8595779}"/>
              </a:ext>
            </a:extLst>
          </p:cNvPr>
          <p:cNvSpPr txBox="1"/>
          <p:nvPr/>
        </p:nvSpPr>
        <p:spPr>
          <a:xfrm>
            <a:off x="493794" y="2044212"/>
            <a:ext cx="12623718" cy="12449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Ma mamie n’a pas pris du sucre.</a:t>
            </a:r>
          </a:p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Elle prépare un couscous.</a:t>
            </a:r>
          </a:p>
          <a:p>
            <a:pPr defTabSz="1028752">
              <a:lnSpc>
                <a:spcPct val="200000"/>
              </a:lnSpc>
              <a:defRPr/>
            </a:pPr>
            <a:r>
              <a:rPr lang="fr-FR" sz="6000" b="1" kern="0" spc="623" dirty="0">
                <a:solidFill>
                  <a:srgbClr val="106585"/>
                </a:solidFill>
                <a:latin typeface="Dosis" pitchFamily="2" charset="0"/>
              </a:rPr>
              <a:t>Le légume est dans la marmite.</a:t>
            </a:r>
          </a:p>
          <a:p>
            <a:pPr defTabSz="1028752">
              <a:defRPr/>
            </a:pPr>
            <a:endParaRPr lang="fr-FR" sz="7200" b="1" kern="0" spc="623" dirty="0">
              <a:solidFill>
                <a:srgbClr val="106585"/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7200" b="1" kern="0" spc="623" dirty="0">
              <a:solidFill>
                <a:schemeClr val="bg1">
                  <a:lumMod val="75000"/>
                </a:schemeClr>
              </a:solidFill>
              <a:latin typeface="Dosis" pitchFamily="2" charset="0"/>
            </a:endParaRPr>
          </a:p>
          <a:p>
            <a:pPr defTabSz="1028752">
              <a:defRPr/>
            </a:pPr>
            <a:endParaRPr lang="fr-FR" sz="29900" kern="0" spc="623" dirty="0">
              <a:solidFill>
                <a:schemeClr val="bg1">
                  <a:lumMod val="65000"/>
                </a:schemeClr>
              </a:solidFill>
              <a:latin typeface="Dosi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9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5A196-0D03-F749-8501-C568B82D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A059BA2-8C1A-6FEF-5F9A-FC719DB8DBE6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4"/>
            <a:endParaRPr lang="fr-MA" sz="1350" dirty="0">
              <a:solidFill>
                <a:prstClr val="white"/>
              </a:solidFill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E5EAD995-27B1-0183-32C9-1CFBC4F3E5A5}"/>
              </a:ext>
            </a:extLst>
          </p:cNvPr>
          <p:cNvGrpSpPr/>
          <p:nvPr/>
        </p:nvGrpSpPr>
        <p:grpSpPr>
          <a:xfrm>
            <a:off x="381000" y="508445"/>
            <a:ext cx="12954000" cy="9174328"/>
            <a:chOff x="312517" y="308344"/>
            <a:chExt cx="8518967" cy="623067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96A9C737-1FE1-8A5C-177B-88895BC9ACD4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3628FE8-1057-2ADC-8B6F-5BDD9723E57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800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AB39AF-5653-3EBA-3C37-ABC76B41B8C2}"/>
              </a:ext>
            </a:extLst>
          </p:cNvPr>
          <p:cNvGrpSpPr/>
          <p:nvPr/>
        </p:nvGrpSpPr>
        <p:grpSpPr>
          <a:xfrm>
            <a:off x="917246" y="3045504"/>
            <a:ext cx="11881507" cy="3688712"/>
            <a:chOff x="-3805047" y="3869835"/>
            <a:chExt cx="6297262" cy="2753069"/>
          </a:xfrm>
        </p:grpSpPr>
        <p:sp>
          <p:nvSpPr>
            <p:cNvPr id="11" name="Rectangle : coins arrondis 18 - 2">
              <a:extLst>
                <a:ext uri="{FF2B5EF4-FFF2-40B4-BE49-F238E27FC236}">
                  <a16:creationId xmlns:a16="http://schemas.microsoft.com/office/drawing/2014/main" id="{AA6BC9A8-BE99-C93A-5E49-D46725E0CF26}"/>
                </a:ext>
              </a:extLst>
            </p:cNvPr>
            <p:cNvSpPr/>
            <p:nvPr/>
          </p:nvSpPr>
          <p:spPr>
            <a:xfrm flipH="1">
              <a:off x="556072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2" name="Rectangle : coins arrondis 18 - 2">
              <a:extLst>
                <a:ext uri="{FF2B5EF4-FFF2-40B4-BE49-F238E27FC236}">
                  <a16:creationId xmlns:a16="http://schemas.microsoft.com/office/drawing/2014/main" id="{D97B2B8C-46E4-77BD-9D88-4884D36F1FC0}"/>
                </a:ext>
              </a:extLst>
            </p:cNvPr>
            <p:cNvSpPr/>
            <p:nvPr/>
          </p:nvSpPr>
          <p:spPr>
            <a:xfrm flipH="1">
              <a:off x="556072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Livret </a:t>
              </a:r>
            </a:p>
          </p:txBody>
        </p:sp>
        <p:sp>
          <p:nvSpPr>
            <p:cNvPr id="13" name="Rectangle : coins arrondis 18 - 2">
              <a:extLst>
                <a:ext uri="{FF2B5EF4-FFF2-40B4-BE49-F238E27FC236}">
                  <a16:creationId xmlns:a16="http://schemas.microsoft.com/office/drawing/2014/main" id="{0BDD3E61-484F-675D-82B5-70A065EE164D}"/>
                </a:ext>
              </a:extLst>
            </p:cNvPr>
            <p:cNvSpPr/>
            <p:nvPr/>
          </p:nvSpPr>
          <p:spPr>
            <a:xfrm flipH="1">
              <a:off x="-1634079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4" name="Rectangle : coins arrondis 18 - 2">
              <a:extLst>
                <a:ext uri="{FF2B5EF4-FFF2-40B4-BE49-F238E27FC236}">
                  <a16:creationId xmlns:a16="http://schemas.microsoft.com/office/drawing/2014/main" id="{A5F8E8BF-7012-693B-3649-088F2EBAE7FA}"/>
                </a:ext>
              </a:extLst>
            </p:cNvPr>
            <p:cNvSpPr/>
            <p:nvPr/>
          </p:nvSpPr>
          <p:spPr>
            <a:xfrm flipH="1">
              <a:off x="-1634079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Cahier </a:t>
              </a:r>
            </a:p>
          </p:txBody>
        </p:sp>
        <p:sp>
          <p:nvSpPr>
            <p:cNvPr id="16" name="Rectangle : coins arrondis 18 - 2">
              <a:extLst>
                <a:ext uri="{FF2B5EF4-FFF2-40B4-BE49-F238E27FC236}">
                  <a16:creationId xmlns:a16="http://schemas.microsoft.com/office/drawing/2014/main" id="{678C10D5-4F19-06C0-6ABF-0B4A280376DC}"/>
                </a:ext>
              </a:extLst>
            </p:cNvPr>
            <p:cNvSpPr/>
            <p:nvPr/>
          </p:nvSpPr>
          <p:spPr>
            <a:xfrm flipH="1">
              <a:off x="-3805046" y="3869835"/>
              <a:ext cx="1936143" cy="2157663"/>
            </a:xfrm>
            <a:prstGeom prst="roundRect">
              <a:avLst>
                <a:gd name="adj" fmla="val 8533"/>
              </a:avLst>
            </a:prstGeom>
            <a:solidFill>
              <a:schemeClr val="bg1"/>
            </a:solidFill>
            <a:ln w="3175">
              <a:solidFill>
                <a:srgbClr val="02BDC9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</p:txBody>
        </p:sp>
        <p:sp>
          <p:nvSpPr>
            <p:cNvPr id="17" name="Rectangle : coins arrondis 18 - 2">
              <a:extLst>
                <a:ext uri="{FF2B5EF4-FFF2-40B4-BE49-F238E27FC236}">
                  <a16:creationId xmlns:a16="http://schemas.microsoft.com/office/drawing/2014/main" id="{FB558191-F537-5DBC-E292-9C27DEFD143A}"/>
                </a:ext>
              </a:extLst>
            </p:cNvPr>
            <p:cNvSpPr/>
            <p:nvPr/>
          </p:nvSpPr>
          <p:spPr>
            <a:xfrm flipH="1">
              <a:off x="-3805047" y="6159030"/>
              <a:ext cx="1936143" cy="46387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spcBef>
                  <a:spcPts val="0"/>
                </a:spcBef>
                <a:buClrTx/>
                <a:buSzTx/>
                <a:buFontTx/>
                <a:buNone/>
                <a:tabLst/>
                <a:defRPr/>
              </a:pPr>
              <a:r>
                <a:rPr kumimoji="0" lang="fr-FR" sz="4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Uighur" panose="02000000000000000000" pitchFamily="2" charset="-78"/>
                  <a:cs typeface="Microsoft Uighur" panose="02000000000000000000" pitchFamily="2" charset="-78"/>
                </a:rPr>
                <a:t>Ardoise </a:t>
              </a:r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9AB15392-7D37-7409-EB9A-7D083FDC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2952" y="3486288"/>
            <a:ext cx="2621650" cy="1988839"/>
          </a:xfrm>
          <a:prstGeom prst="rect">
            <a:avLst/>
          </a:prstGeom>
        </p:spPr>
      </p:pic>
      <p:pic>
        <p:nvPicPr>
          <p:cNvPr id="19" name="Image 18" descr="Une image contenant dessin humoristique, dessin, capture d’écran, Dessin d’enfant&#10;&#10;Description générée automatiquement">
            <a:extLst>
              <a:ext uri="{FF2B5EF4-FFF2-40B4-BE49-F238E27FC236}">
                <a16:creationId xmlns:a16="http://schemas.microsoft.com/office/drawing/2014/main" id="{C5B911BA-2E12-F491-7304-2697272C5B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1" t="56294" r="43963" b="7778"/>
          <a:stretch/>
        </p:blipFill>
        <p:spPr>
          <a:xfrm>
            <a:off x="5951484" y="3390900"/>
            <a:ext cx="1831003" cy="1992001"/>
          </a:xfrm>
          <a:prstGeom prst="rect">
            <a:avLst/>
          </a:prstGeom>
        </p:spPr>
      </p:pic>
      <p:pic>
        <p:nvPicPr>
          <p:cNvPr id="36" name="Graphique 35">
            <a:extLst>
              <a:ext uri="{FF2B5EF4-FFF2-40B4-BE49-F238E27FC236}">
                <a16:creationId xmlns:a16="http://schemas.microsoft.com/office/drawing/2014/main" id="{3452361B-7881-2333-93B2-D379B71BF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5456" y="727964"/>
            <a:ext cx="570137" cy="504193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3A4AEE15-EF34-184E-55B7-F0D753C02146}"/>
              </a:ext>
            </a:extLst>
          </p:cNvPr>
          <p:cNvSpPr txBox="1"/>
          <p:nvPr/>
        </p:nvSpPr>
        <p:spPr>
          <a:xfrm>
            <a:off x="1696715" y="708937"/>
            <a:ext cx="7142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vos ardoises et vos livrets de français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85395F9-43D4-709A-1E9C-562C56F619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924" y="585177"/>
            <a:ext cx="1032186" cy="95473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e 38">
            <a:extLst>
              <a:ext uri="{FF2B5EF4-FFF2-40B4-BE49-F238E27FC236}">
                <a16:creationId xmlns:a16="http://schemas.microsoft.com/office/drawing/2014/main" id="{BD68C278-4CBF-920B-A9DE-18845A0FAC82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40" name="Rectangle : coins arrondis 39">
              <a:extLst>
                <a:ext uri="{FF2B5EF4-FFF2-40B4-BE49-F238E27FC236}">
                  <a16:creationId xmlns:a16="http://schemas.microsoft.com/office/drawing/2014/main" id="{4211989C-D8BB-A33C-1F9A-202DDE1D83E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2D88F20A-300E-8D62-2011-71D0C7EA66C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42" name="Rectangle : coins arrondis 41">
              <a:extLst>
                <a:ext uri="{FF2B5EF4-FFF2-40B4-BE49-F238E27FC236}">
                  <a16:creationId xmlns:a16="http://schemas.microsoft.com/office/drawing/2014/main" id="{8CDAC3F3-D0F9-E540-E4F8-361F81A715DE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63B9CBAC-7F54-9BED-A2FC-675E99E43121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04C0B9BA-F4BA-9BAE-A259-3B12287B3B6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45" name="Rectangle : coins arrondis 44">
              <a:extLst>
                <a:ext uri="{FF2B5EF4-FFF2-40B4-BE49-F238E27FC236}">
                  <a16:creationId xmlns:a16="http://schemas.microsoft.com/office/drawing/2014/main" id="{0630B9B5-D94D-EBDA-6DE3-6FEBDFCA4AC2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3AD66017-EF3F-9D73-B92D-029F2994F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20596" y="3398041"/>
            <a:ext cx="1703250" cy="21485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813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40789-A313-3AD5-575B-16A46F39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6F88625-15D8-EB27-012C-F2ABB61173B4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C23417E-51B1-B7F5-3D2B-A720DE4B6856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24BA07BB-E4F4-4A66-1670-F1EC3B4181AE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F69083E-CFCE-28F0-4F91-CF4BA532B94A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FAD2A67-6534-3926-90B5-C6CAC4BC802C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Ecriture- copie</a:t>
              </a:r>
            </a:p>
            <a:p>
              <a:pPr algn="ctr" defTabSz="514376"/>
              <a:r>
                <a:rPr lang="fr-FR" sz="495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J’écris des phrases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28677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9946D-D1D6-6ECA-C2CB-86237A9C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BCD7E-F0CE-1B2D-8669-06FF58EA715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8F2F5C40-E2A3-07B5-A5F3-1FC72E157764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DB43553A-7A2F-617D-973D-CC4166987579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9567B136-CE7E-7224-AFDA-FD75D5C68B69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DB59E0DC-50CF-3081-017C-1FCA9C735C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BD9327D-ECBB-ADDA-3522-27B47C298D25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A la maison vous allez recopier les phrases de  l’activité5, page 21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6BB554E-DDE7-317C-24B2-CAE993D859E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84D104D-AB8F-8A04-DD74-5EE6F6AADA78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84DEE2D-16EC-B925-7249-FBF037D3E2B7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B5E58B4-DF10-C4EF-4685-694B1B6E288D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6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062438D-B16D-28DB-0A3E-D20B383652A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BE7F1FE-FB22-A115-CED2-4AB3664E9D6C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6C48C8DD-AAFB-73A7-EBE0-DA8BE3C40547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5B9C0D4C-DFB3-C6A6-374D-27B0C7ED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687483"/>
            <a:ext cx="6172679" cy="7784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31126B-244A-9D91-43EE-142C5303959D}"/>
              </a:ext>
            </a:extLst>
          </p:cNvPr>
          <p:cNvSpPr/>
          <p:nvPr/>
        </p:nvSpPr>
        <p:spPr>
          <a:xfrm>
            <a:off x="2669815" y="8288393"/>
            <a:ext cx="7966996" cy="11800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1254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7620B-9B59-533E-70CC-05C4264F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8179BADA-B137-92C2-A6CD-61463E6E29EC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82AA065-E58C-8C18-E067-35FF4C3B80C6}"/>
              </a:ext>
            </a:extLst>
          </p:cNvPr>
          <p:cNvGrpSpPr/>
          <p:nvPr/>
        </p:nvGrpSpPr>
        <p:grpSpPr>
          <a:xfrm>
            <a:off x="0" y="1181100"/>
            <a:ext cx="13716000" cy="818981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0C1C51F7-0E01-7E2B-7B72-3E4AB5AD8713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EE283FC9-593B-070D-E26C-86C2241B6B3B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73D75E5A-5943-21B4-1D8F-91FB5F497896}"/>
                </a:ext>
              </a:extLst>
            </p:cNvPr>
            <p:cNvSpPr/>
            <p:nvPr/>
          </p:nvSpPr>
          <p:spPr>
            <a:xfrm>
              <a:off x="4119257" y="4218"/>
              <a:ext cx="9998685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Pratique autonome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0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m’exerce dans mon livret d’activités </a:t>
              </a:r>
              <a:r>
                <a:rPr lang="fr-FR" sz="54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086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F159-9290-CF8F-A298-1CF601D32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7F1C7D-2999-192F-2F73-D7A6BBBEDF1E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6E359F3-F8DB-EBCF-03AD-281666844EB6}"/>
              </a:ext>
            </a:extLst>
          </p:cNvPr>
          <p:cNvGrpSpPr/>
          <p:nvPr/>
        </p:nvGrpSpPr>
        <p:grpSpPr>
          <a:xfrm>
            <a:off x="483617" y="486000"/>
            <a:ext cx="12748764" cy="9636178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A13B71F2-C5B0-B47F-BB33-3F1012A5412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C5560673-C3EB-84F4-825B-022BC42DF777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CAB3AA77-99B2-C9E9-D0E1-3344103B4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8788C5-605A-BC28-CD22-35AFE49E7C53}"/>
              </a:ext>
            </a:extLst>
          </p:cNvPr>
          <p:cNvSpPr txBox="1"/>
          <p:nvPr/>
        </p:nvSpPr>
        <p:spPr>
          <a:xfrm>
            <a:off x="1462547" y="737437"/>
            <a:ext cx="1156765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685818">
              <a:defRPr/>
            </a:pPr>
            <a:r>
              <a:rPr lang="fr-FR" sz="24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Activité 1 et 2 page 21. Lisez  à votre voisin à voix basse . Ensuite, échangez les rôles.</a:t>
            </a:r>
            <a:endParaRPr lang="fr-FR" sz="24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  <a:p>
            <a:pPr defTabSz="685834">
              <a:defRPr/>
            </a:pPr>
            <a:r>
              <a:rPr lang="fr-FR" sz="24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L’enseignant  (e ) circule entre les rangs et donne une rétroaction positive ou corrective</a:t>
            </a:r>
            <a:r>
              <a:rPr lang="fr-FR" sz="2800" i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.    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C6A44DD9-4E22-5B75-354F-22347C7D0C63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AE242EE3-5CF5-1E8F-DD74-F39D1CC8322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8B1CE2B7-E9A9-0D53-8722-2EDACB82F7CE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E27A6F9E-D4FB-FF3F-AA85-0F4F0E3AB9D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BCC8D4BA-21D7-9813-9AAC-E45B8E223D7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E95BC7A-C591-929A-2E0B-C9C394DA046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FDCDB8B-4772-327F-7B6F-D0CA5FA7D2DF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C770A0A0-F7DA-20FB-8DD5-CB5333D3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210" y="1957322"/>
            <a:ext cx="6020279" cy="75922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20B9BE9-48C4-A46C-4755-3C8FDE2B29D5}"/>
              </a:ext>
            </a:extLst>
          </p:cNvPr>
          <p:cNvSpPr/>
          <p:nvPr/>
        </p:nvSpPr>
        <p:spPr>
          <a:xfrm>
            <a:off x="3343675" y="3009900"/>
            <a:ext cx="7248126" cy="28935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24404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0FB94-090D-6158-E7F0-C2BB5EB35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F25475-8C39-5D2E-3424-5575114608B2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6323E74-3FA1-9FA9-F279-A47C4FB29FA2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D9075D9-865C-93BC-628D-3CA06CC957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22A8171A-07AE-579D-2F7A-EC536DA48EBB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893673F5-7E01-F6A7-E692-A16A0323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DF2CD41-3235-E12F-683B-0D6679A4686F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3, page 21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Lisez  à votre voisin à voix basse . Ensuite, échangez les rôles.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C7BFECE-DDFF-626A-D79C-61B80B570851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6599E4A4-0DFB-8BAF-0661-549C0D68501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7644DF0A-4DB2-467C-57CD-B1F1FDE760B4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51DF0FE8-E636-D706-DC55-FAAE1A964148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FF95E21-8F03-8B20-929F-9739B7C9EE50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A21B53E2-F5E6-E263-BA7A-C0C68A318E0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1118B4C-5CBA-613F-AEE0-67858B4882CE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FA8BBCDC-B6BC-0651-39D5-9EDA33A51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521" y="1684019"/>
            <a:ext cx="6172679" cy="77844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0D2C94-14F9-D0F3-5B07-5F83D2272074}"/>
              </a:ext>
            </a:extLst>
          </p:cNvPr>
          <p:cNvSpPr/>
          <p:nvPr/>
        </p:nvSpPr>
        <p:spPr>
          <a:xfrm>
            <a:off x="2438400" y="5676899"/>
            <a:ext cx="8862083" cy="7620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87196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9DA35-E005-D102-30A6-A6BCBEF3A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A1F259-29D2-4DF4-49C6-55FC9B3F4C6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65B1E0F-6FB7-EC43-BF0F-609DE44C3BBE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19DDC112-F296-21FC-39FE-550B45E3BF37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B0F049B-5787-19AC-4DCC-9588194A2ED8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B468E3A1-4656-CBD9-6602-64EEB6D27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4F8ED83-469E-48D6-AA08-AA52D98AC019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l’activité5, page 21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Lisez  à votre voisin à voix basse . Ensuite, échangez les rôles.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1AC6CCF-6A9B-87F5-29A0-600AC74B5045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55497E7-1D58-1BA1-4CD2-D051497B0003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4192D99E-8B3C-B74C-98B3-302B1FE5717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2F08813C-B765-0705-D0B7-380F1CBACE70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D4A7C92D-9F55-A1C8-7234-B727604E9273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1B037775-56FB-4BDE-0796-3E93C5007CAD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E1C02141-8F54-D04E-C390-D7D4634CB5D5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E14E5EC-418B-03D2-4120-44E64F57C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521" y="1684019"/>
            <a:ext cx="6172679" cy="7784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17B57CE-E118-A374-DACE-8C22A015080F}"/>
              </a:ext>
            </a:extLst>
          </p:cNvPr>
          <p:cNvSpPr/>
          <p:nvPr/>
        </p:nvSpPr>
        <p:spPr>
          <a:xfrm>
            <a:off x="2669815" y="8039100"/>
            <a:ext cx="7966996" cy="14293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850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3CD2D-C2BD-AF64-C56B-F49824B4E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CD9A5-31CF-51D6-F009-11D9483139EB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F49523F-2EC7-B574-0285-0C08D4B4646B}"/>
              </a:ext>
            </a:extLst>
          </p:cNvPr>
          <p:cNvGrpSpPr/>
          <p:nvPr/>
        </p:nvGrpSpPr>
        <p:grpSpPr>
          <a:xfrm>
            <a:off x="483617" y="528083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F96A9EF-10F2-21AE-6E0A-FF64E8E14D8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F9CA0F54-2278-6EA4-56DC-C7386835FB3A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FA27B962-FA9B-C323-324B-3101588E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31E754C-7142-FE3F-D444-16300170DD80}"/>
              </a:ext>
            </a:extLst>
          </p:cNvPr>
          <p:cNvSpPr txBox="1"/>
          <p:nvPr/>
        </p:nvSpPr>
        <p:spPr>
          <a:xfrm>
            <a:off x="1462547" y="737437"/>
            <a:ext cx="106151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fr-FR" sz="20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Prenez l’activité 4, page 21</a:t>
            </a:r>
            <a:r>
              <a:rPr lang="fr-FR" sz="2000" b="1" dirty="0">
                <a:solidFill>
                  <a:prstClr val="white">
                    <a:lumMod val="65000"/>
                  </a:prstClr>
                </a:solidFill>
                <a:latin typeface="Dosis" pitchFamily="2" charset="0"/>
              </a:rPr>
              <a:t> . Devoir à la maison: vous devez écrire les mots.</a:t>
            </a:r>
            <a:endParaRPr lang="fr-FR" sz="2000" dirty="0">
              <a:solidFill>
                <a:prstClr val="white">
                  <a:lumMod val="65000"/>
                </a:prstClr>
              </a:solidFill>
              <a:latin typeface="Dosis" pitchFamily="2" charset="0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0BBE1992-CA5D-DE18-F50A-19F2E3D05D00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4D7E0EA1-6E9F-5DF5-CA0D-3118E4F29DC7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C800EF0D-E534-3650-752C-01D3BD7499C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F5E765F8-5D9D-976F-905E-0439E51E5EEA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41B50F33-185D-C329-9E42-780BF0DB08A7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031F3601-0837-28C0-5D10-893BE04C7D2A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A8679F2-CECA-44AD-8FD6-3F61D6030BB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004D3183-9838-2722-8F86-EF25D63D5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521" y="1684019"/>
            <a:ext cx="6172679" cy="778443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1E4160-0B4A-9653-1B5F-C059CCDD373F}"/>
              </a:ext>
            </a:extLst>
          </p:cNvPr>
          <p:cNvSpPr/>
          <p:nvPr/>
        </p:nvSpPr>
        <p:spPr>
          <a:xfrm>
            <a:off x="2320483" y="6591300"/>
            <a:ext cx="7966996" cy="1447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2049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249A-BE77-4941-251B-6D5D3F72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AEDD3C-1779-1272-A1AF-7DCAF6819881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rgbClr val="1065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B395E8-6494-C62F-6CC8-2F92E07E25B7}"/>
              </a:ext>
            </a:extLst>
          </p:cNvPr>
          <p:cNvGrpSpPr/>
          <p:nvPr/>
        </p:nvGrpSpPr>
        <p:grpSpPr>
          <a:xfrm>
            <a:off x="483617" y="572911"/>
            <a:ext cx="12748764" cy="9220200"/>
            <a:chOff x="312517" y="308344"/>
            <a:chExt cx="8518967" cy="623067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97B8862-018E-0474-E682-6837E94B1538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672E09EA-588F-4715-4D7E-244342679A46}"/>
                </a:ext>
              </a:extLst>
            </p:cNvPr>
            <p:cNvSpPr/>
            <p:nvPr/>
          </p:nvSpPr>
          <p:spPr>
            <a:xfrm>
              <a:off x="329910" y="330438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pic>
        <p:nvPicPr>
          <p:cNvPr id="34" name="Graphique 33">
            <a:extLst>
              <a:ext uri="{FF2B5EF4-FFF2-40B4-BE49-F238E27FC236}">
                <a16:creationId xmlns:a16="http://schemas.microsoft.com/office/drawing/2014/main" id="{A1F578AF-CD9D-4FAA-B390-774D27CD03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1201" y="901978"/>
            <a:ext cx="581346" cy="514106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DD389CB-CDD1-2407-A961-AA8F317219C4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F75809FB-FACF-969D-8541-CED982438C61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3AF26C2-AADA-9130-F57B-BDB274FAA108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3965AA8C-2539-BAF1-92FF-75232A3FB1DC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2B671AA0-2B4D-D53A-EAAF-7F6EB91B734B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8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6BBA8B90-2645-8114-F886-CB57ABCDA538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0F94687D-51A6-A890-9C7A-152D2F3F4DF3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0158AB76-5E40-864F-15FD-651E8629774E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51799" y="897421"/>
            <a:ext cx="12014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8727">
              <a:spcAft>
                <a:spcPts val="600"/>
              </a:spcAft>
              <a:defRPr/>
            </a:pPr>
            <a:r>
              <a:rPr lang="fr-FR" sz="2800" b="1" dirty="0">
                <a:solidFill>
                  <a:srgbClr val="A6A6A6"/>
                </a:solidFill>
                <a:latin typeface="Dosis" panose="02010703020202060003" pitchFamily="2" charset="0"/>
              </a:rPr>
              <a:t>Prenez la page 21</a:t>
            </a: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4D40FB36-2956-CCF3-208B-65651FEFCBDE}"/>
              </a:ext>
            </a:extLst>
          </p:cNvPr>
          <p:cNvSpPr txBox="1"/>
          <p:nvPr/>
        </p:nvSpPr>
        <p:spPr>
          <a:xfrm>
            <a:off x="858982" y="3051139"/>
            <a:ext cx="5181600" cy="547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85834">
              <a:lnSpc>
                <a:spcPts val="11099"/>
              </a:lnSpc>
              <a:defRPr/>
            </a:pPr>
            <a:r>
              <a:rPr lang="en-US" sz="3600" dirty="0">
                <a:solidFill>
                  <a:srgbClr val="215968"/>
                </a:solidFill>
                <a:latin typeface="Carelia"/>
              </a:rPr>
              <a:t>Devoir à la </a:t>
            </a:r>
            <a:r>
              <a:rPr lang="en-US" sz="3600" dirty="0" err="1">
                <a:solidFill>
                  <a:srgbClr val="215968"/>
                </a:solidFill>
                <a:latin typeface="Carelia"/>
              </a:rPr>
              <a:t>maison</a:t>
            </a:r>
            <a:endParaRPr lang="en-US" sz="3600" dirty="0">
              <a:solidFill>
                <a:srgbClr val="215968"/>
              </a:solidFill>
              <a:latin typeface="Carelia"/>
            </a:endParaRP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lis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Act 1, 2 , 3et 5.</a:t>
            </a: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>
                <a:solidFill>
                  <a:srgbClr val="215968"/>
                </a:solidFill>
                <a:latin typeface="Carelia"/>
              </a:rPr>
              <a:t>Je </a:t>
            </a:r>
            <a:r>
              <a:rPr lang="en-US" sz="2800" dirty="0" err="1">
                <a:solidFill>
                  <a:srgbClr val="215968"/>
                </a:solidFill>
                <a:latin typeface="Carelia"/>
              </a:rPr>
              <a:t>recopie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, Act 5.</a:t>
            </a:r>
          </a:p>
          <a:p>
            <a:pPr defTabSz="685834">
              <a:lnSpc>
                <a:spcPts val="11099"/>
              </a:lnSpc>
              <a:defRPr/>
            </a:pPr>
            <a:r>
              <a:rPr lang="en-US" sz="2800" dirty="0" err="1">
                <a:solidFill>
                  <a:srgbClr val="215968"/>
                </a:solidFill>
                <a:latin typeface="Carelia"/>
              </a:rPr>
              <a:t>J’écris</a:t>
            </a:r>
            <a:r>
              <a:rPr lang="en-US" sz="2800" dirty="0">
                <a:solidFill>
                  <a:srgbClr val="215968"/>
                </a:solidFill>
                <a:latin typeface="Carelia"/>
              </a:rPr>
              <a:t> les mots, Act4.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EA84E9E-2D76-38F5-2C40-0DF21DB58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844" y="1739341"/>
            <a:ext cx="6096479" cy="768833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7D973F-7B14-6769-3DE6-7DF625034E01}"/>
              </a:ext>
            </a:extLst>
          </p:cNvPr>
          <p:cNvSpPr/>
          <p:nvPr/>
        </p:nvSpPr>
        <p:spPr>
          <a:xfrm>
            <a:off x="6328405" y="3051139"/>
            <a:ext cx="6553200" cy="62373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0698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F8429-173C-7FED-E5F9-C1D114B0A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396C4A52-AE6B-637E-E9AF-340D8C867498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556192F-C131-CD8C-F853-E5FD440F67F2}"/>
              </a:ext>
            </a:extLst>
          </p:cNvPr>
          <p:cNvGrpSpPr/>
          <p:nvPr/>
        </p:nvGrpSpPr>
        <p:grpSpPr>
          <a:xfrm>
            <a:off x="38100" y="1269999"/>
            <a:ext cx="13620750" cy="6829425"/>
            <a:chOff x="0" y="-419100"/>
            <a:chExt cx="18288000" cy="107061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3E0CD97F-4AD8-3DDF-E1A2-245C47D49676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F6A8607-AB0F-D390-9B3A-11F00D52FB82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B21D1F0-E0A5-D57D-DB28-E52A02E7A0CC}"/>
                </a:ext>
              </a:extLst>
            </p:cNvPr>
            <p:cNvSpPr/>
            <p:nvPr/>
          </p:nvSpPr>
          <p:spPr>
            <a:xfrm>
              <a:off x="4419600" y="-419100"/>
              <a:ext cx="9448800" cy="102870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Jeu du panier</a:t>
              </a:r>
            </a:p>
          </p:txBody>
        </p:sp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DF31A7B2-DF02-48BD-BD44-16D85CE86298}"/>
              </a:ext>
            </a:extLst>
          </p:cNvPr>
          <p:cNvSpPr/>
          <p:nvPr/>
        </p:nvSpPr>
        <p:spPr>
          <a:xfrm>
            <a:off x="38100" y="8649800"/>
            <a:ext cx="1320713" cy="1637200"/>
          </a:xfrm>
          <a:custGeom>
            <a:avLst/>
            <a:gdLst/>
            <a:ahLst/>
            <a:cxnLst/>
            <a:rect l="l" t="t" r="r" b="b"/>
            <a:pathLst>
              <a:path w="2684349" h="3327606">
                <a:moveTo>
                  <a:pt x="0" y="0"/>
                </a:moveTo>
                <a:lnTo>
                  <a:pt x="2684349" y="0"/>
                </a:lnTo>
                <a:lnTo>
                  <a:pt x="2684349" y="3327606"/>
                </a:lnTo>
                <a:lnTo>
                  <a:pt x="0" y="3327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57570" t="-6438" b="-44673"/>
            </a:stretch>
          </a:blipFill>
          <a:ln>
            <a:noFill/>
          </a:ln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44CC9D65-37BE-85B3-428F-DA34C2F97521}"/>
              </a:ext>
            </a:extLst>
          </p:cNvPr>
          <p:cNvSpPr/>
          <p:nvPr/>
        </p:nvSpPr>
        <p:spPr>
          <a:xfrm>
            <a:off x="11923955" y="8431007"/>
            <a:ext cx="1734895" cy="1832180"/>
          </a:xfrm>
          <a:custGeom>
            <a:avLst/>
            <a:gdLst/>
            <a:ahLst/>
            <a:cxnLst/>
            <a:rect l="l" t="t" r="r" b="b"/>
            <a:pathLst>
              <a:path w="3556432" h="3755858">
                <a:moveTo>
                  <a:pt x="0" y="0"/>
                </a:moveTo>
                <a:lnTo>
                  <a:pt x="3556432" y="0"/>
                </a:lnTo>
                <a:lnTo>
                  <a:pt x="3556432" y="3755858"/>
                </a:lnTo>
                <a:lnTo>
                  <a:pt x="0" y="37558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351" t="-332" r="-93446" b="-41558"/>
            </a:stretch>
          </a:blipFill>
        </p:spPr>
        <p:txBody>
          <a:bodyPr/>
          <a:lstStyle/>
          <a:p>
            <a:endParaRPr lang="fr-MA" sz="321" dirty="0">
              <a:latin typeface="Dosis" pitchFamily="2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EF65D775-7A08-0A1B-35A2-8AE6B27719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781" y="6184577"/>
            <a:ext cx="6728619" cy="40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0016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5D293-54FD-E1C3-29A7-6C09C1C6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50883317-3F24-02C9-EF57-44C8DF2444D8}"/>
              </a:ext>
            </a:extLst>
          </p:cNvPr>
          <p:cNvSpPr/>
          <p:nvPr/>
        </p:nvSpPr>
        <p:spPr>
          <a:xfrm>
            <a:off x="0" y="0"/>
            <a:ext cx="139827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BB68F345-DD1C-7B72-B057-4B43A76FE0BB}"/>
              </a:ext>
            </a:extLst>
          </p:cNvPr>
          <p:cNvSpPr/>
          <p:nvPr/>
        </p:nvSpPr>
        <p:spPr>
          <a:xfrm>
            <a:off x="361950" y="1384621"/>
            <a:ext cx="13620750" cy="656208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pPr defTabSz="514376"/>
            <a:r>
              <a:rPr lang="fr-MA" sz="3200" b="1" dirty="0">
                <a:latin typeface="Dosis" pitchFamily="2" charset="0"/>
              </a:rPr>
              <a:t>Objectifs de l’activité:</a:t>
            </a:r>
          </a:p>
          <a:p>
            <a:pPr defTabSz="514376"/>
            <a:r>
              <a:rPr lang="fr-MA" sz="2400" dirty="0">
                <a:latin typeface="Dosis" pitchFamily="2" charset="0"/>
              </a:rPr>
              <a:t>Lire des syllabes  avancées.</a:t>
            </a:r>
            <a:endParaRPr lang="fr-FR" sz="2400" dirty="0">
              <a:latin typeface="Dosis" pitchFamily="2" charset="0"/>
            </a:endParaRPr>
          </a:p>
          <a:p>
            <a:pPr defTabSz="514376"/>
            <a:r>
              <a:rPr lang="fr-MA" sz="2400" dirty="0">
                <a:latin typeface="Dosis" pitchFamily="2" charset="0"/>
              </a:rPr>
              <a:t>Produire  des mots à partir  de syllabes</a:t>
            </a:r>
            <a:r>
              <a:rPr lang="fr-FR" sz="2400" dirty="0">
                <a:latin typeface="Dosis" pitchFamily="2" charset="0"/>
              </a:rPr>
              <a:t>.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 outils: </a:t>
            </a:r>
            <a:r>
              <a:rPr lang="fr-MA" sz="2400" dirty="0">
                <a:latin typeface="Dosis" pitchFamily="2" charset="0"/>
              </a:rPr>
              <a:t>un petit panier, cartes syllabes /mots, une cloche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La durée: 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de 10 à 12mn </a:t>
            </a:r>
          </a:p>
          <a:p>
            <a:pPr defTabSz="514376"/>
            <a:r>
              <a:rPr lang="fr-MA" sz="3200" b="1" dirty="0">
                <a:latin typeface="Dosis" pitchFamily="2" charset="0"/>
              </a:rPr>
              <a:t>Les étapes de l’activité: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Dans un petit panier, L’enseignant met un ensemble de cartes de syllabes  et les présente l’une après l’autre aux apprenants en </a:t>
            </a:r>
            <a:r>
              <a:rPr lang="fr-MA" sz="240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prononçant syllabe/ mot.</a:t>
            </a:r>
            <a:endParaRPr lang="fr-MA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osis" pitchFamily="2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Les apprenants s’assoient  en cercle ou restent à leur place selon les possibilités offertes par l’espace classe, et  au signal (musique ou applaudissement),  ils font passer le panier;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defRPr/>
            </a:pP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Une fois le signal (musique ou applaudissement) s’arrête , l’apprenant qui a le panier pioche une seule carte, il lit la </a:t>
            </a:r>
            <a:r>
              <a:rPr lang="fr-MA" sz="2400" dirty="0" err="1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la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 syllabe/ le mot et la présente à ses camarades. Après validation ils répètent à haute voix; le jeu continue jusqu’à la lecture de toutes les lettres/les syllabes qui sont dans le panier.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defRPr/>
            </a:pPr>
            <a:r>
              <a:rPr lang="fr-MA" sz="20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Remarques</a:t>
            </a:r>
            <a:r>
              <a:rPr lang="f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: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Plus tard,  on demande aux apprenants au fur et à mesure de produire une phrase avec le mot 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defRPr/>
            </a:pPr>
            <a:r>
              <a:rPr lang="fr-MA" sz="2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  <a:cs typeface="Arial" panose="020B0604020202020204" pitchFamily="34" charset="0"/>
              </a:rPr>
              <a:t>à chaque séance, on ajoute de nouvelles syllabes / nouveaux mots au panier</a:t>
            </a:r>
            <a:r>
              <a:rPr lang="ar-MA" sz="24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Dosis" pitchFamily="2" charset="0"/>
              </a:rPr>
              <a:t>.</a:t>
            </a:r>
            <a:endParaRPr lang="fr-FR" sz="2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osis" pitchFamily="2" charset="0"/>
              <a:cs typeface="Arial" panose="020B0604020202020204" pitchFamily="34" charset="0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E085D0-E871-E2D2-DDF3-F304F58897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850" y="36834"/>
            <a:ext cx="2695575" cy="2695575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6A734DF0-1CE7-BB68-0E1B-69D71E3AB580}"/>
              </a:ext>
            </a:extLst>
          </p:cNvPr>
          <p:cNvSpPr txBox="1">
            <a:spLocks/>
          </p:cNvSpPr>
          <p:nvPr/>
        </p:nvSpPr>
        <p:spPr>
          <a:xfrm>
            <a:off x="3429000" y="181598"/>
            <a:ext cx="5867400" cy="99984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Jeu du panier</a:t>
            </a:r>
            <a:r>
              <a:rPr kumimoji="0" lang="fr-FR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ar-MA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</a:t>
            </a:r>
            <a:endParaRPr kumimoji="0" lang="fr-FR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5876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297A5-191C-5888-7BF9-45C899FBD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65259513-3F79-FC3D-3EBF-D3CAA8440112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3AEF787-7EF0-7C0B-C881-E13D3D18536C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B3F224C-5599-5FC0-DE3B-F9A867BA6ADB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82685369-AB99-B5B3-B2EA-7F3FD4D4D23D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56"/>
                </a:lnSpc>
              </a:pPr>
              <a:r>
                <a:rPr lang="ar-MA" sz="30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6164ED85-8BED-C97D-130A-0F588D54724B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>
                <a:lnSpc>
                  <a:spcPts val="8324"/>
                </a:lnSpc>
              </a:pPr>
              <a:r>
                <a:rPr lang="fr-FR" sz="1035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Rituel </a:t>
              </a:r>
            </a:p>
            <a:p>
              <a:pPr algn="ctr" defTabSz="514376">
                <a:lnSpc>
                  <a:spcPts val="8324"/>
                </a:lnSpc>
              </a:pPr>
              <a:r>
                <a:rPr lang="fr-FR" sz="6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Dictée flash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13036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A6C5-67B6-6338-C908-5A64B919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1478507-ACF5-06FB-AD4B-0B58D8254116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524D0DA8-C682-07ED-0439-EF5CD74FE710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3A4CFD85-7E36-C47E-A443-E0FA44E26E6F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0E9A9E70-B82B-F9AF-E5A0-961F7CB70B70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8AAEB40-EBC0-CC74-EF52-71759325C768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AEE42A8-4370-5A45-28A5-7A81ED5505BD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85ECF9F-ADA5-AE52-2B32-D0C8CECF0BF6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26D40B9-86E1-133A-233C-2CBC47653CA5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F86FDC3C-53ED-65A4-5E03-E32D55028B44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408CB57B-06E2-8036-8A77-6EF06BC3F2F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3FC66C30-E646-9978-8B60-5C0BB89B6B64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FA44F90B-8111-FFF6-0735-9E8AE3875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1D6A58FD-3F67-7208-64EF-57278F149226}"/>
              </a:ext>
            </a:extLst>
          </p:cNvPr>
          <p:cNvSpPr txBox="1"/>
          <p:nvPr/>
        </p:nvSpPr>
        <p:spPr>
          <a:xfrm>
            <a:off x="1141625" y="623885"/>
            <a:ext cx="120124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Nous allons jouer au jeu </a:t>
            </a:r>
            <a:r>
              <a:rPr lang="fr-FR" sz="2400" b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du panier. 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Le professeur explique les règles du jeu selon la fiche descriptive du jeu</a:t>
            </a:r>
            <a:r>
              <a:rPr kumimoji="0" lang="fr-FR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. </a:t>
            </a: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1C4BD8D5-B5FB-5C5F-0E3F-44B07B4C6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83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677D3-3BBC-AD82-17D0-21527D24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EF832FB-72A9-51D2-E2C1-191DB8A144B8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02A946B9-7C1A-F8D1-A094-FA4B47FEEEEF}"/>
              </a:ext>
            </a:extLst>
          </p:cNvPr>
          <p:cNvGrpSpPr/>
          <p:nvPr/>
        </p:nvGrpSpPr>
        <p:grpSpPr>
          <a:xfrm>
            <a:off x="458160" y="647698"/>
            <a:ext cx="12748764" cy="9220201"/>
            <a:chOff x="312517" y="308343"/>
            <a:chExt cx="8518967" cy="6230680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9013FFD8-A06B-8A84-87CE-903E8263C876}"/>
                </a:ext>
              </a:extLst>
            </p:cNvPr>
            <p:cNvSpPr/>
            <p:nvPr/>
          </p:nvSpPr>
          <p:spPr>
            <a:xfrm>
              <a:off x="312517" y="308344"/>
              <a:ext cx="8518967" cy="6230679"/>
            </a:xfrm>
            <a:prstGeom prst="roundRect">
              <a:avLst>
                <a:gd name="adj" fmla="val 1963"/>
              </a:avLst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8333AE3E-EE5A-B845-0CBC-C3F48E1A3CEF}"/>
                </a:ext>
              </a:extLst>
            </p:cNvPr>
            <p:cNvSpPr/>
            <p:nvPr/>
          </p:nvSpPr>
          <p:spPr>
            <a:xfrm>
              <a:off x="312517" y="308343"/>
              <a:ext cx="8496000" cy="797442"/>
            </a:xfrm>
            <a:prstGeom prst="roundRect">
              <a:avLst>
                <a:gd name="adj" fmla="val 18771"/>
              </a:avLst>
            </a:prstGeom>
            <a:solidFill>
              <a:schemeClr val="bg1">
                <a:lumMod val="95000"/>
                <a:alpha val="73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EF00200-C432-4B77-9D9F-0AA8713D344A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825E2B60-3ECC-768F-6E1B-8EF1CE7F42CA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05AA89E2-5E6F-AD4B-2180-8AE94DA08FB1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AB974D3F-0A9E-21C0-09C4-025CC62EA056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8C91066-FA59-CB4D-C6F1-7037990703B8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271159B-A404-EABD-2F32-7675524E7D54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BBCF94C7-86AD-13CF-2228-B83A22302229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pic>
        <p:nvPicPr>
          <p:cNvPr id="17" name="Graphique 16">
            <a:extLst>
              <a:ext uri="{FF2B5EF4-FFF2-40B4-BE49-F238E27FC236}">
                <a16:creationId xmlns:a16="http://schemas.microsoft.com/office/drawing/2014/main" id="{978D8949-5E8C-4967-DC77-9937DC2AE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963" y="812189"/>
            <a:ext cx="570137" cy="50419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AF5DF90-F145-47C1-3C49-C9959CD563B9}"/>
              </a:ext>
            </a:extLst>
          </p:cNvPr>
          <p:cNvSpPr txBox="1"/>
          <p:nvPr/>
        </p:nvSpPr>
        <p:spPr>
          <a:xfrm>
            <a:off x="1098762" y="647698"/>
            <a:ext cx="1560482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Maintenant, on va commencer le jeu.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</a:t>
            </a:r>
            <a:r>
              <a:rPr kumimoji="0" lang="fr-FR" sz="2000" i="1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uLnTx/>
                <a:uFillTx/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L’enseignant ( e )  annonce le début  du je</a:t>
            </a: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u et au signal l’élève qui a le panier à la main  prend une carte et la lit et la présente</a:t>
            </a:r>
          </a:p>
          <a:p>
            <a:pPr marL="0" marR="0" lvl="0" indent="0" algn="l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i="1" dirty="0">
                <a:solidFill>
                  <a:schemeClr val="bg1">
                    <a:lumMod val="65000"/>
                  </a:schemeClr>
                </a:solidFill>
                <a:latin typeface="Dosis" panose="02010703020202060003" pitchFamily="2" charset="0"/>
                <a:ea typeface="Calibri" panose="020F0502020204030204" pitchFamily="34" charset="0"/>
                <a:cs typeface="Microsoft Uighur" panose="02000000000000000000" pitchFamily="2" charset="-78"/>
              </a:rPr>
              <a:t> à chaque membre du groupe qui la répète à son tour à haute voix;</a:t>
            </a:r>
            <a:endParaRPr kumimoji="0" lang="fr-FR" sz="2400" i="1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uLnTx/>
              <a:uFillTx/>
              <a:latin typeface="Dosis" panose="02010703020202060003" pitchFamily="2" charset="0"/>
              <a:ea typeface="Calibri" panose="020F0502020204030204" pitchFamily="34" charset="0"/>
              <a:cs typeface="Microsoft Uighur" panose="02000000000000000000" pitchFamily="2" charset="-78"/>
            </a:endParaRPr>
          </a:p>
        </p:txBody>
      </p:sp>
      <p:pic>
        <p:nvPicPr>
          <p:cNvPr id="4" name="Image 3" descr="Une image contenant habits, garçon, Visage humain, fille&#10;&#10;Le contenu généré par l’IA peut être incorrect.">
            <a:extLst>
              <a:ext uri="{FF2B5EF4-FFF2-40B4-BE49-F238E27FC236}">
                <a16:creationId xmlns:a16="http://schemas.microsoft.com/office/drawing/2014/main" id="{A4A1ED72-AE0B-1A09-E77B-F174740DD5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62" y="21717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03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7E222-97F6-76FF-B0ED-7DF2295C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98DCFA-5524-4F0B-C71B-89AC7B3B01A7}"/>
              </a:ext>
            </a:extLst>
          </p:cNvPr>
          <p:cNvSpPr/>
          <p:nvPr/>
        </p:nvSpPr>
        <p:spPr>
          <a:xfrm>
            <a:off x="-1" y="-10633"/>
            <a:ext cx="13716001" cy="1029763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3DB36E5-DCF1-96BA-A43B-2E5A91E1EB44}"/>
              </a:ext>
            </a:extLst>
          </p:cNvPr>
          <p:cNvSpPr/>
          <p:nvPr/>
        </p:nvSpPr>
        <p:spPr>
          <a:xfrm>
            <a:off x="458160" y="647699"/>
            <a:ext cx="12748764" cy="9220200"/>
          </a:xfrm>
          <a:prstGeom prst="roundRect">
            <a:avLst>
              <a:gd name="adj" fmla="val 1963"/>
            </a:avLst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00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A983112-0513-9545-509E-34ECA507043C}"/>
              </a:ext>
            </a:extLst>
          </p:cNvPr>
          <p:cNvGrpSpPr/>
          <p:nvPr/>
        </p:nvGrpSpPr>
        <p:grpSpPr>
          <a:xfrm>
            <a:off x="-317443" y="0"/>
            <a:ext cx="13881043" cy="486001"/>
            <a:chOff x="-1604302" y="20290"/>
            <a:chExt cx="10430213" cy="411175"/>
          </a:xfrm>
          <a:noFill/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E0523C16-C2E2-0BA6-5D1F-DA7A4FCBDBDB}"/>
                </a:ext>
              </a:extLst>
            </p:cNvPr>
            <p:cNvSpPr/>
            <p:nvPr/>
          </p:nvSpPr>
          <p:spPr>
            <a:xfrm>
              <a:off x="1887581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3. Lecture</a:t>
              </a:r>
            </a:p>
          </p:txBody>
        </p: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39FDE620-787E-00E0-EFB4-3D618D63684B}"/>
                </a:ext>
              </a:extLst>
            </p:cNvPr>
            <p:cNvSpPr/>
            <p:nvPr/>
          </p:nvSpPr>
          <p:spPr>
            <a:xfrm>
              <a:off x="3633523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4.Ecriture</a:t>
              </a:r>
            </a:p>
          </p:txBody>
        </p: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BAF53D99-95DC-2CDC-606A-E807B61B309B}"/>
                </a:ext>
              </a:extLst>
            </p:cNvPr>
            <p:cNvSpPr/>
            <p:nvPr/>
          </p:nvSpPr>
          <p:spPr>
            <a:xfrm>
              <a:off x="5218742" y="20291"/>
              <a:ext cx="2432465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5.Pratique autonome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7609A666-C908-7748-2FCD-7CD8A39438BE}"/>
                </a:ext>
              </a:extLst>
            </p:cNvPr>
            <p:cNvSpPr/>
            <p:nvPr/>
          </p:nvSpPr>
          <p:spPr>
            <a:xfrm>
              <a:off x="7125405" y="20290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            6.Jeu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A7E7C31-B703-7918-4323-27720347D169}"/>
                </a:ext>
              </a:extLst>
            </p:cNvPr>
            <p:cNvSpPr/>
            <p:nvPr/>
          </p:nvSpPr>
          <p:spPr>
            <a:xfrm>
              <a:off x="141640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2. Vocabulaire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714BEF88-1593-FC47-91E9-B592FDD99DC8}"/>
                </a:ext>
              </a:extLst>
            </p:cNvPr>
            <p:cNvSpPr/>
            <p:nvPr/>
          </p:nvSpPr>
          <p:spPr>
            <a:xfrm>
              <a:off x="-1604302" y="20291"/>
              <a:ext cx="1700506" cy="411174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chemeClr val="bg1">
                      <a:lumMod val="75000"/>
                    </a:schemeClr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1. Rituel 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12F4B11-7C1B-9608-ED61-A84E6F9E050E}"/>
              </a:ext>
            </a:extLst>
          </p:cNvPr>
          <p:cNvGrpSpPr/>
          <p:nvPr/>
        </p:nvGrpSpPr>
        <p:grpSpPr>
          <a:xfrm>
            <a:off x="1161402" y="2857500"/>
            <a:ext cx="10421464" cy="5019675"/>
            <a:chOff x="785033" y="2260600"/>
            <a:chExt cx="9070167" cy="4368800"/>
          </a:xfrm>
        </p:grpSpPr>
        <p:sp>
          <p:nvSpPr>
            <p:cNvPr id="9" name="Bulle narrative : rectangle à coins arrondis 8">
              <a:extLst>
                <a:ext uri="{FF2B5EF4-FFF2-40B4-BE49-F238E27FC236}">
                  <a16:creationId xmlns:a16="http://schemas.microsoft.com/office/drawing/2014/main" id="{1917ED7E-02E5-4A25-B114-71CE5493EC53}"/>
                </a:ext>
              </a:extLst>
            </p:cNvPr>
            <p:cNvSpPr/>
            <p:nvPr/>
          </p:nvSpPr>
          <p:spPr>
            <a:xfrm>
              <a:off x="5313911" y="2404799"/>
              <a:ext cx="4541289" cy="1635091"/>
            </a:xfrm>
            <a:prstGeom prst="wedgeRoundRectCallout">
              <a:avLst>
                <a:gd name="adj1" fmla="val -73525"/>
                <a:gd name="adj2" fmla="val -793"/>
                <a:gd name="adj3" fmla="val 16667"/>
              </a:avLst>
            </a:prstGeom>
            <a:solidFill>
              <a:srgbClr val="D6DFE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35"/>
              <a:endParaRPr lang="fr-MA" sz="675" dirty="0">
                <a:solidFill>
                  <a:srgbClr val="215968"/>
                </a:solidFill>
                <a:latin typeface="Dosis" pitchFamily="2" charset="0"/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E527FD1-285F-8A85-1187-B3672107BDD6}"/>
                </a:ext>
              </a:extLst>
            </p:cNvPr>
            <p:cNvSpPr txBox="1"/>
            <p:nvPr/>
          </p:nvSpPr>
          <p:spPr>
            <a:xfrm flipH="1">
              <a:off x="5412067" y="2474893"/>
              <a:ext cx="4344976" cy="168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42935"/>
              <a:endParaRPr lang="fr-MA" sz="2400" b="1" dirty="0">
                <a:solidFill>
                  <a:srgbClr val="215968"/>
                </a:solidFill>
                <a:latin typeface="Dosis" pitchFamily="2" charset="0"/>
              </a:endParaRP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La séance d’aujourd’hui est terminée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 </a:t>
              </a:r>
            </a:p>
            <a:p>
              <a:pPr algn="ctr" defTabSz="342935"/>
              <a:r>
                <a:rPr lang="fr-MA" sz="2400" b="1" dirty="0">
                  <a:solidFill>
                    <a:srgbClr val="215968"/>
                  </a:solidFill>
                  <a:latin typeface="Dosis" pitchFamily="2" charset="0"/>
                </a:rPr>
                <a:t>A demain ! </a:t>
              </a:r>
            </a:p>
            <a:p>
              <a:pPr marL="257195" indent="-257195" defTabSz="342935">
                <a:buFontTx/>
                <a:buChar char="-"/>
              </a:pPr>
              <a:endParaRPr lang="fr-MA" sz="2400" b="1" dirty="0">
                <a:solidFill>
                  <a:srgbClr val="EEECE1">
                    <a:lumMod val="25000"/>
                  </a:srgbClr>
                </a:solidFill>
                <a:latin typeface="Dosis" pitchFamily="2" charset="0"/>
              </a:endParaRPr>
            </a:p>
          </p:txBody>
        </p:sp>
        <p:pic>
          <p:nvPicPr>
            <p:cNvPr id="16" name="Image 15" descr="Une image contenant croquis, dessin, illustration, Visage humain&#10;&#10;Le contenu généré par l’IA peut être incorrect.">
              <a:extLst>
                <a:ext uri="{FF2B5EF4-FFF2-40B4-BE49-F238E27FC236}">
                  <a16:creationId xmlns:a16="http://schemas.microsoft.com/office/drawing/2014/main" id="{572C3A53-3146-B941-FE72-52C6EFD96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0DD"/>
                </a:clrFrom>
                <a:clrTo>
                  <a:srgbClr val="FFF0D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33" y="2260600"/>
              <a:ext cx="4344976" cy="436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4151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CE4B2-FD2F-990C-DF94-E32A763B3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3245BDE6-7AA4-08DD-C2FB-AA2FF886AA19}"/>
              </a:ext>
            </a:extLst>
          </p:cNvPr>
          <p:cNvSpPr/>
          <p:nvPr/>
        </p:nvSpPr>
        <p:spPr>
          <a:xfrm>
            <a:off x="0" y="0"/>
            <a:ext cx="13716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fr-MA" sz="1350" dirty="0">
              <a:latin typeface="Dosis" pitchFamily="2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85EA4B7E-FD64-2C4F-F66C-00647C64A5F7}"/>
              </a:ext>
            </a:extLst>
          </p:cNvPr>
          <p:cNvGrpSpPr/>
          <p:nvPr/>
        </p:nvGrpSpPr>
        <p:grpSpPr>
          <a:xfrm>
            <a:off x="0" y="1285875"/>
            <a:ext cx="13716000" cy="7715250"/>
            <a:chOff x="0" y="0"/>
            <a:chExt cx="18288000" cy="102870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3647D98-6365-3D3F-7C0D-829CEAB78E8F}"/>
                </a:ext>
              </a:extLst>
            </p:cNvPr>
            <p:cNvSpPr/>
            <p:nvPr/>
          </p:nvSpPr>
          <p:spPr>
            <a:xfrm>
              <a:off x="0" y="0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0" y="0"/>
                  </a:moveTo>
                  <a:lnTo>
                    <a:pt x="18288000" y="0"/>
                  </a:lnTo>
                  <a:lnTo>
                    <a:pt x="18288000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5555" b="-5555"/>
              </a:stretch>
            </a:blipFill>
          </p:spPr>
          <p:txBody>
            <a:bodyPr/>
            <a:lstStyle/>
            <a:p>
              <a:pPr defTabSz="514376"/>
              <a:endParaRPr lang="fr-MA" sz="1013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  <p:sp>
          <p:nvSpPr>
            <p:cNvPr id="11" name="TextBox 9">
              <a:extLst>
                <a:ext uri="{FF2B5EF4-FFF2-40B4-BE49-F238E27FC236}">
                  <a16:creationId xmlns:a16="http://schemas.microsoft.com/office/drawing/2014/main" id="{5FA68C78-E349-4608-9BFC-5325C29A0CCC}"/>
                </a:ext>
              </a:extLst>
            </p:cNvPr>
            <p:cNvSpPr txBox="1"/>
            <p:nvPr/>
          </p:nvSpPr>
          <p:spPr>
            <a:xfrm>
              <a:off x="4070515" y="854735"/>
              <a:ext cx="5575583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85800">
                <a:lnSpc>
                  <a:spcPts val="1556"/>
                </a:lnSpc>
              </a:pPr>
              <a:r>
                <a:rPr lang="ar-MA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الإعداد المادي للأستاذ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6E19098-86ED-6896-582D-ABB21C430E19}"/>
                </a:ext>
              </a:extLst>
            </p:cNvPr>
            <p:cNvSpPr/>
            <p:nvPr/>
          </p:nvSpPr>
          <p:spPr>
            <a:xfrm>
              <a:off x="4419600" y="419100"/>
              <a:ext cx="9448800" cy="9448800"/>
            </a:xfrm>
            <a:prstGeom prst="ellipse">
              <a:avLst/>
            </a:prstGeom>
            <a:solidFill>
              <a:srgbClr val="D6E9EA">
                <a:alpha val="5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76"/>
              <a:r>
                <a:rPr lang="fr-FR" sz="5400" b="1" dirty="0">
                  <a:solidFill>
                    <a:srgbClr val="106585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Réflexions de l’enseignant</a:t>
              </a:r>
            </a:p>
            <a:p>
              <a:pPr algn="ctr" defTabSz="514376"/>
              <a:endParaRPr lang="fr-FR" sz="5400" b="1" dirty="0">
                <a:solidFill>
                  <a:srgbClr val="106585"/>
                </a:solidFill>
                <a:latin typeface="Microsoft Uighur" panose="02000000000000000000" pitchFamily="2" charset="-78"/>
                <a:cs typeface="Microsoft Uighur" panose="02000000000000000000" pitchFamily="2" charset="-78"/>
              </a:endParaRPr>
            </a:p>
            <a:p>
              <a:pPr algn="ctr" defTabSz="514376"/>
              <a:r>
                <a:rPr lang="fr-FR" sz="3600" b="1" dirty="0">
                  <a:solidFill>
                    <a:srgbClr val="204550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rPr>
                <a:t>Je note mes observations dans le cahier-journal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2628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3DC9-C6BF-E0B5-0EA6-2752F6D73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3">
            <a:extLst>
              <a:ext uri="{FF2B5EF4-FFF2-40B4-BE49-F238E27FC236}">
                <a16:creationId xmlns:a16="http://schemas.microsoft.com/office/drawing/2014/main" id="{3FDAD11B-98B7-8017-F5F4-112ACA7F5F0E}"/>
              </a:ext>
            </a:extLst>
          </p:cNvPr>
          <p:cNvSpPr/>
          <p:nvPr/>
        </p:nvSpPr>
        <p:spPr>
          <a:xfrm>
            <a:off x="12944475" y="1358538"/>
            <a:ext cx="713150" cy="713150"/>
          </a:xfrm>
          <a:custGeom>
            <a:avLst/>
            <a:gdLst/>
            <a:ahLst/>
            <a:cxnLst/>
            <a:rect l="l" t="t" r="r" b="b"/>
            <a:pathLst>
              <a:path w="950866" h="950866">
                <a:moveTo>
                  <a:pt x="0" y="0"/>
                </a:moveTo>
                <a:lnTo>
                  <a:pt x="950866" y="0"/>
                </a:lnTo>
                <a:lnTo>
                  <a:pt x="950866" y="950866"/>
                </a:lnTo>
                <a:lnTo>
                  <a:pt x="0" y="9508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/>
            <a:endParaRPr lang="fr-FR"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00D7BBDA-8161-88E0-5165-464A8246917D}"/>
              </a:ext>
            </a:extLst>
          </p:cNvPr>
          <p:cNvSpPr/>
          <p:nvPr/>
        </p:nvSpPr>
        <p:spPr>
          <a:xfrm>
            <a:off x="2140118" y="1806601"/>
            <a:ext cx="6018105" cy="11884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fr-FR" sz="135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55C58A4-DD53-E71F-21B4-9FF2E219F70C}"/>
              </a:ext>
            </a:extLst>
          </p:cNvPr>
          <p:cNvGrpSpPr/>
          <p:nvPr/>
        </p:nvGrpSpPr>
        <p:grpSpPr>
          <a:xfrm>
            <a:off x="433188" y="342900"/>
            <a:ext cx="12849624" cy="8585562"/>
            <a:chOff x="312517" y="227366"/>
            <a:chExt cx="8518967" cy="6196583"/>
          </a:xfrm>
        </p:grpSpPr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C64D6A8-B2AC-C767-721B-1FCA04132154}"/>
                </a:ext>
              </a:extLst>
            </p:cNvPr>
            <p:cNvSpPr/>
            <p:nvPr/>
          </p:nvSpPr>
          <p:spPr>
            <a:xfrm>
              <a:off x="312517" y="636608"/>
              <a:ext cx="8518967" cy="5787341"/>
            </a:xfrm>
            <a:prstGeom prst="roundRect">
              <a:avLst>
                <a:gd name="adj" fmla="val 2439"/>
              </a:avLst>
            </a:prstGeom>
            <a:solidFill>
              <a:srgbClr val="F4FAFA"/>
            </a:solidFill>
            <a:ln w="28575">
              <a:solidFill>
                <a:srgbClr val="00566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fr-FR" sz="21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3AF4F9-29C5-59C6-FCBE-DADB2B1CFCC2}"/>
                </a:ext>
              </a:extLst>
            </p:cNvPr>
            <p:cNvSpPr/>
            <p:nvPr/>
          </p:nvSpPr>
          <p:spPr>
            <a:xfrm>
              <a:off x="625110" y="227366"/>
              <a:ext cx="384791" cy="562981"/>
            </a:xfrm>
            <a:custGeom>
              <a:avLst/>
              <a:gdLst/>
              <a:ahLst/>
              <a:cxnLst/>
              <a:rect l="l" t="t" r="r" b="b"/>
              <a:pathLst>
                <a:path w="1239167" h="1189600">
                  <a:moveTo>
                    <a:pt x="0" y="0"/>
                  </a:moveTo>
                  <a:lnTo>
                    <a:pt x="1239167" y="0"/>
                  </a:lnTo>
                  <a:lnTo>
                    <a:pt x="1239167" y="1189600"/>
                  </a:lnTo>
                  <a:lnTo>
                    <a:pt x="0" y="118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defTabSz="685800"/>
              <a:endParaRPr lang="fr-MA" sz="525" dirty="0">
                <a:solidFill>
                  <a:prstClr val="black"/>
                </a:solidFill>
                <a:latin typeface="Dosis" pitchFamily="2" charset="0"/>
              </a:endParaRP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363C068C-0FD8-4C4D-9CF5-FB3ECAE3900D}"/>
              </a:ext>
            </a:extLst>
          </p:cNvPr>
          <p:cNvSpPr txBox="1"/>
          <p:nvPr/>
        </p:nvSpPr>
        <p:spPr>
          <a:xfrm>
            <a:off x="1028701" y="2215693"/>
            <a:ext cx="113414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A la fin de la séance d’aujourd’hui, au moins 80% des élèves devraient être capables de :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7EF5B05-889C-CED3-42C0-1A341578C956}"/>
              </a:ext>
            </a:extLst>
          </p:cNvPr>
          <p:cNvGrpSpPr/>
          <p:nvPr/>
        </p:nvGrpSpPr>
        <p:grpSpPr>
          <a:xfrm>
            <a:off x="2124914" y="3699565"/>
            <a:ext cx="9466173" cy="2407466"/>
            <a:chOff x="2853491" y="4076701"/>
            <a:chExt cx="12621564" cy="3209955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03DDA6B-280A-5D7F-4C95-36BC89CD1E14}"/>
                </a:ext>
              </a:extLst>
            </p:cNvPr>
            <p:cNvGrpSpPr/>
            <p:nvPr/>
          </p:nvGrpSpPr>
          <p:grpSpPr>
            <a:xfrm flipH="1">
              <a:off x="2853491" y="4076701"/>
              <a:ext cx="12581019" cy="1399639"/>
              <a:chOff x="1309128" y="1880836"/>
              <a:chExt cx="6724021" cy="748048"/>
            </a:xfrm>
          </p:grpSpPr>
          <p:sp>
            <p:nvSpPr>
              <p:cNvPr id="33" name="Rectangle : coins arrondis 18 - 2">
                <a:extLst>
                  <a:ext uri="{FF2B5EF4-FFF2-40B4-BE49-F238E27FC236}">
                    <a16:creationId xmlns:a16="http://schemas.microsoft.com/office/drawing/2014/main" id="{6B41BC3C-D488-F60C-65CC-99C4802DA7D2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DBDF7AB0-03E9-5C15-37EE-DBAFA7F67822}"/>
                  </a:ext>
                </a:extLst>
              </p:cNvPr>
              <p:cNvSpPr txBox="1"/>
              <p:nvPr/>
            </p:nvSpPr>
            <p:spPr>
              <a:xfrm>
                <a:off x="3082838" y="2077767"/>
                <a:ext cx="4373252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Comprendre et produire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mots du vocabulaire</a:t>
                </a:r>
              </a:p>
            </p:txBody>
          </p:sp>
          <p:sp>
            <p:nvSpPr>
              <p:cNvPr id="37" name="Oval 86">
                <a:extLst>
                  <a:ext uri="{FF2B5EF4-FFF2-40B4-BE49-F238E27FC236}">
                    <a16:creationId xmlns:a16="http://schemas.microsoft.com/office/drawing/2014/main" id="{065A59F7-9987-ABAF-3C30-7413B83EFFA6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38" name="Graphique 37">
                <a:extLst>
                  <a:ext uri="{FF2B5EF4-FFF2-40B4-BE49-F238E27FC236}">
                    <a16:creationId xmlns:a16="http://schemas.microsoft.com/office/drawing/2014/main" id="{7E46BD37-2FD6-B338-E549-7EB9B3519B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07FF7AA6-DE9A-3167-61D0-60C1786199AA}"/>
                </a:ext>
              </a:extLst>
            </p:cNvPr>
            <p:cNvGrpSpPr/>
            <p:nvPr/>
          </p:nvGrpSpPr>
          <p:grpSpPr>
            <a:xfrm flipH="1">
              <a:off x="2853491" y="5887017"/>
              <a:ext cx="12621564" cy="1399639"/>
              <a:chOff x="1287458" y="1880836"/>
              <a:chExt cx="6745691" cy="748048"/>
            </a:xfrm>
          </p:grpSpPr>
          <p:sp>
            <p:nvSpPr>
              <p:cNvPr id="6" name="Rectangle : coins arrondis 18 - 2">
                <a:extLst>
                  <a:ext uri="{FF2B5EF4-FFF2-40B4-BE49-F238E27FC236}">
                    <a16:creationId xmlns:a16="http://schemas.microsoft.com/office/drawing/2014/main" id="{A00F715A-067F-86C8-8D2C-491ED3DAA05B}"/>
                  </a:ext>
                </a:extLst>
              </p:cNvPr>
              <p:cNvSpPr/>
              <p:nvPr/>
            </p:nvSpPr>
            <p:spPr>
              <a:xfrm flipH="1">
                <a:off x="1309128" y="1880836"/>
                <a:ext cx="6505663" cy="748048"/>
              </a:xfrm>
              <a:prstGeom prst="roundRect">
                <a:avLst>
                  <a:gd name="adj" fmla="val 28279"/>
                </a:avLst>
              </a:prstGeom>
              <a:solidFill>
                <a:srgbClr val="D6E9E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342900">
                  <a:defRPr/>
                </a:pPr>
                <a:endParaRPr lang="fr-FR" sz="135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57D20E1-D24E-0C5B-AECE-00F619557DAB}"/>
                  </a:ext>
                </a:extLst>
              </p:cNvPr>
              <p:cNvSpPr txBox="1"/>
              <p:nvPr/>
            </p:nvSpPr>
            <p:spPr>
              <a:xfrm>
                <a:off x="1287458" y="2087646"/>
                <a:ext cx="6168633" cy="394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57175" indent="-257175" defTabSz="685800">
                  <a:buFont typeface="Arial" panose="020B0604020202020204" pitchFamily="34" charset="0"/>
                  <a:buChar char="•"/>
                </a:pPr>
                <a:r>
                  <a:rPr lang="fr-FR" sz="3000" b="1" dirty="0">
                    <a:solidFill>
                      <a:srgbClr val="005664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Lire et écrire </a:t>
                </a:r>
                <a:r>
                  <a:rPr lang="fr-FR" sz="3000" b="1" dirty="0">
                    <a:solidFill>
                      <a:srgbClr val="4F81BD"/>
                    </a:solidFill>
                    <a:latin typeface="Microsoft Uighur" panose="02000000000000000000" pitchFamily="2" charset="-78"/>
                    <a:cs typeface="Microsoft Uighur" panose="02000000000000000000" pitchFamily="2" charset="-78"/>
                  </a:rPr>
                  <a:t>les syllabes avancées et les mots avancés. </a:t>
                </a:r>
              </a:p>
            </p:txBody>
          </p:sp>
          <p:sp>
            <p:nvSpPr>
              <p:cNvPr id="8" name="Oval 86">
                <a:extLst>
                  <a:ext uri="{FF2B5EF4-FFF2-40B4-BE49-F238E27FC236}">
                    <a16:creationId xmlns:a16="http://schemas.microsoft.com/office/drawing/2014/main" id="{D64A107A-2E1E-6946-6BC4-9B3D18C6205A}"/>
                  </a:ext>
                </a:extLst>
              </p:cNvPr>
              <p:cNvSpPr/>
              <p:nvPr/>
            </p:nvSpPr>
            <p:spPr>
              <a:xfrm flipH="1">
                <a:off x="7590605" y="2045628"/>
                <a:ext cx="387758" cy="376435"/>
              </a:xfrm>
              <a:prstGeom prst="ellipse">
                <a:avLst/>
              </a:prstGeom>
              <a:solidFill>
                <a:srgbClr val="00566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3000" b="1" dirty="0">
                  <a:solidFill>
                    <a:prstClr val="white"/>
                  </a:solidFill>
                  <a:latin typeface="Microsoft Uighur" panose="02000000000000000000" pitchFamily="2" charset="-78"/>
                  <a:cs typeface="Microsoft Uighur" panose="02000000000000000000" pitchFamily="2" charset="-78"/>
                </a:endParaRPr>
              </a:p>
            </p:txBody>
          </p:sp>
          <p:pic>
            <p:nvPicPr>
              <p:cNvPr id="9" name="Graphique 8">
                <a:extLst>
                  <a:ext uri="{FF2B5EF4-FFF2-40B4-BE49-F238E27FC236}">
                    <a16:creationId xmlns:a16="http://schemas.microsoft.com/office/drawing/2014/main" id="{7872DD2A-9C62-70C6-B1A4-F446FBB45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681053" y="2056318"/>
                <a:ext cx="352096" cy="272874"/>
              </a:xfrm>
              <a:prstGeom prst="rect">
                <a:avLst/>
              </a:prstGeom>
            </p:spPr>
          </p:pic>
        </p:grp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6BF069FA-30A5-C278-AB56-84275188BE24}"/>
              </a:ext>
            </a:extLst>
          </p:cNvPr>
          <p:cNvSpPr txBox="1"/>
          <p:nvPr/>
        </p:nvSpPr>
        <p:spPr>
          <a:xfrm>
            <a:off x="3200400" y="6468973"/>
            <a:ext cx="9448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Les objectifs de ma séance ont-ils été atteints ? Sinon, pourquoi ? </a:t>
            </a:r>
          </a:p>
          <a:p>
            <a:pPr defTabSz="457223"/>
            <a:r>
              <a:rPr lang="fr-FR" sz="3600" b="1" dirty="0">
                <a:solidFill>
                  <a:srgbClr val="106585"/>
                </a:solidFill>
                <a:latin typeface="Microsoft Uighur" panose="02000000000000000000" pitchFamily="2" charset="-78"/>
                <a:ea typeface="Dosis"/>
                <a:cs typeface="Microsoft Uighur" panose="02000000000000000000" pitchFamily="2" charset="-78"/>
                <a:sym typeface="Dosis"/>
              </a:rPr>
              <a:t>Que faudrait-il faire pour les prochaines séances ? 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6957875D-B494-8377-E10F-26B17E3EFBE0}"/>
              </a:ext>
            </a:extLst>
          </p:cNvPr>
          <p:cNvSpPr/>
          <p:nvPr/>
        </p:nvSpPr>
        <p:spPr>
          <a:xfrm rot="21482714">
            <a:off x="1272320" y="6633785"/>
            <a:ext cx="1305563" cy="1391177"/>
          </a:xfrm>
          <a:custGeom>
            <a:avLst/>
            <a:gdLst/>
            <a:ahLst/>
            <a:cxnLst/>
            <a:rect l="l" t="t" r="r" b="b"/>
            <a:pathLst>
              <a:path w="1363289" h="1605587">
                <a:moveTo>
                  <a:pt x="0" y="0"/>
                </a:moveTo>
                <a:lnTo>
                  <a:pt x="1363289" y="0"/>
                </a:lnTo>
                <a:lnTo>
                  <a:pt x="1363289" y="1605587"/>
                </a:lnTo>
                <a:lnTo>
                  <a:pt x="0" y="16055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342935">
              <a:defRPr/>
            </a:pPr>
            <a:endParaRPr lang="fr-MA" sz="450">
              <a:solidFill>
                <a:prstClr val="black"/>
              </a:solidFill>
              <a:latin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44065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23112</TotalTime>
  <Words>3850</Words>
  <Application>Microsoft Office PowerPoint</Application>
  <PresentationFormat>Personnalisé</PresentationFormat>
  <Paragraphs>957</Paragraphs>
  <Slides>94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94</vt:i4>
      </vt:variant>
    </vt:vector>
  </HeadingPairs>
  <TitlesOfParts>
    <vt:vector size="106" baseType="lpstr">
      <vt:lpstr>Calibri</vt:lpstr>
      <vt:lpstr>Symbol</vt:lpstr>
      <vt:lpstr>Arial</vt:lpstr>
      <vt:lpstr>Microsoft Uighur</vt:lpstr>
      <vt:lpstr>Dosis-SemiBold</vt:lpstr>
      <vt:lpstr>Dosis</vt:lpstr>
      <vt:lpstr>Aptos</vt:lpstr>
      <vt:lpstr>Carelia</vt:lpstr>
      <vt:lpstr>Wingdings</vt:lpstr>
      <vt:lpstr>Times New Roman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youssef saadani</dc:creator>
  <cp:lastModifiedBy>Z Chabih</cp:lastModifiedBy>
  <cp:revision>202</cp:revision>
  <dcterms:created xsi:type="dcterms:W3CDTF">2006-08-16T00:00:00Z</dcterms:created>
  <dcterms:modified xsi:type="dcterms:W3CDTF">2025-09-26T10:20:47Z</dcterms:modified>
  <dc:identifier>DAFtlvZnwz4</dc:identifier>
</cp:coreProperties>
</file>